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2"/>
  </p:notesMasterIdLst>
  <p:sldIdLst>
    <p:sldId id="256" r:id="rId2"/>
    <p:sldId id="257" r:id="rId3"/>
    <p:sldId id="275" r:id="rId4"/>
    <p:sldId id="262" r:id="rId5"/>
    <p:sldId id="264" r:id="rId6"/>
    <p:sldId id="273" r:id="rId7"/>
    <p:sldId id="268" r:id="rId8"/>
    <p:sldId id="266" r:id="rId9"/>
    <p:sldId id="272" r:id="rId10"/>
    <p:sldId id="27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5F5F5F"/>
    <a:srgbClr val="969696"/>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7905" autoAdjust="0"/>
  </p:normalViewPr>
  <p:slideViewPr>
    <p:cSldViewPr>
      <p:cViewPr>
        <p:scale>
          <a:sx n="75" d="100"/>
          <a:sy n="75" d="100"/>
        </p:scale>
        <p:origin x="-1304" y="-4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2DEB7-AE48-BC4A-A8DB-B2259B825961}" type="datetimeFigureOut">
              <a:rPr lang="en-US" smtClean="0"/>
              <a:pPr/>
              <a:t>7/16/12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5B03F3-3AE7-7041-80CB-20D63FB3598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50000"/>
              </a:spcBef>
            </a:pPr>
            <a:r>
              <a:rPr lang="en-US" sz="1200" dirty="0" smtClean="0">
                <a:solidFill>
                  <a:srgbClr val="969696"/>
                </a:solidFill>
                <a:latin typeface="Franklin Gothic Demi Cond" pitchFamily="34" charset="0"/>
              </a:rPr>
              <a:t>The rules that we break are those things in our daily lives that don’t make sense, yet everyone just takes for granted. </a:t>
            </a:r>
          </a:p>
          <a:p>
            <a:pPr>
              <a:spcBef>
                <a:spcPct val="50000"/>
              </a:spcBef>
            </a:pPr>
            <a:r>
              <a:rPr lang="en-US" sz="1200" dirty="0" smtClean="0">
                <a:solidFill>
                  <a:srgbClr val="969696"/>
                </a:solidFill>
                <a:latin typeface="Franklin Gothic Demi Cond" pitchFamily="34" charset="0"/>
              </a:rPr>
              <a:t>We find entrepreneurs who recognize how silly the status quo is and ask, “How can we make this better?”</a:t>
            </a:r>
          </a:p>
          <a:p>
            <a:pPr>
              <a:spcBef>
                <a:spcPct val="50000"/>
              </a:spcBef>
            </a:pPr>
            <a:r>
              <a:rPr lang="en-US" sz="1200" dirty="0" smtClean="0">
                <a:solidFill>
                  <a:srgbClr val="969696"/>
                </a:solidFill>
                <a:latin typeface="Franklin Gothic Demi Cond" pitchFamily="34" charset="0"/>
              </a:rPr>
              <a:t>We ourselves are entrepreneurs who are always on the lookout for ways to solve problems that most people don’t even recognize exist.  So we know ‘</a:t>
            </a:r>
            <a:r>
              <a:rPr lang="en-US" sz="1200" dirty="0" err="1" smtClean="0">
                <a:solidFill>
                  <a:srgbClr val="969696"/>
                </a:solidFill>
                <a:latin typeface="Franklin Gothic Demi Cond" pitchFamily="34" charset="0"/>
              </a:rPr>
              <a:t>em</a:t>
            </a:r>
            <a:r>
              <a:rPr lang="en-US" sz="1200" dirty="0" smtClean="0">
                <a:solidFill>
                  <a:srgbClr val="969696"/>
                </a:solidFill>
                <a:latin typeface="Franklin Gothic Demi Cond" pitchFamily="34" charset="0"/>
              </a:rPr>
              <a:t> when we see ‘</a:t>
            </a:r>
            <a:r>
              <a:rPr lang="en-US" sz="1200" dirty="0" err="1" smtClean="0">
                <a:solidFill>
                  <a:srgbClr val="969696"/>
                </a:solidFill>
                <a:latin typeface="Franklin Gothic Demi Cond" pitchFamily="34" charset="0"/>
              </a:rPr>
              <a:t>em</a:t>
            </a:r>
            <a:r>
              <a:rPr lang="en-US" sz="1200" dirty="0" smtClean="0">
                <a:solidFill>
                  <a:srgbClr val="969696"/>
                </a:solidFill>
                <a:latin typeface="Franklin Gothic Demi Cond" pitchFamily="34" charset="0"/>
              </a:rPr>
              <a:t>.</a:t>
            </a:r>
          </a:p>
          <a:p>
            <a:endParaRPr lang="en-US" dirty="0" smtClean="0"/>
          </a:p>
          <a:p>
            <a:pPr>
              <a:spcBef>
                <a:spcPct val="50000"/>
              </a:spcBef>
            </a:pPr>
            <a:r>
              <a:rPr lang="en-US" sz="1200" dirty="0" smtClean="0">
                <a:solidFill>
                  <a:srgbClr val="969696"/>
                </a:solidFill>
                <a:latin typeface="Franklin Gothic Demi Cond" pitchFamily="34" charset="0"/>
              </a:rPr>
              <a:t>The rule was once that people who need computing functions would work on a machine the size of your bedroom.  Then the founders of Apple and Microsoft came along and broke the rule.</a:t>
            </a:r>
          </a:p>
          <a:p>
            <a:pPr>
              <a:spcBef>
                <a:spcPct val="50000"/>
              </a:spcBef>
            </a:pPr>
            <a:r>
              <a:rPr lang="en-US" sz="1200" dirty="0" smtClean="0">
                <a:solidFill>
                  <a:srgbClr val="969696"/>
                </a:solidFill>
                <a:latin typeface="Franklin Gothic Demi Cond" pitchFamily="34" charset="0"/>
              </a:rPr>
              <a:t>The rule was once that people who want to go shopping go to the mall.  Then the founders of Amazon and </a:t>
            </a:r>
            <a:r>
              <a:rPr lang="en-US" sz="1200" dirty="0" err="1" smtClean="0">
                <a:solidFill>
                  <a:srgbClr val="969696"/>
                </a:solidFill>
                <a:latin typeface="Franklin Gothic Demi Cond" pitchFamily="34" charset="0"/>
              </a:rPr>
              <a:t>ebay</a:t>
            </a:r>
            <a:r>
              <a:rPr lang="en-US" sz="1200" dirty="0" smtClean="0">
                <a:solidFill>
                  <a:srgbClr val="969696"/>
                </a:solidFill>
                <a:latin typeface="Franklin Gothic Demi Cond" pitchFamily="34" charset="0"/>
              </a:rPr>
              <a:t> came along and broke the rule.</a:t>
            </a:r>
          </a:p>
          <a:p>
            <a:pPr>
              <a:spcBef>
                <a:spcPct val="50000"/>
              </a:spcBef>
            </a:pPr>
            <a:r>
              <a:rPr lang="en-US" sz="1200" dirty="0" smtClean="0">
                <a:solidFill>
                  <a:srgbClr val="969696"/>
                </a:solidFill>
                <a:latin typeface="Franklin Gothic Demi Cond" pitchFamily="34" charset="0"/>
              </a:rPr>
              <a:t>We specialize in finding today’s rule breakers before they’re discovered by the mainstream.</a:t>
            </a:r>
          </a:p>
          <a:p>
            <a:endParaRPr lang="en-US" dirty="0"/>
          </a:p>
        </p:txBody>
      </p:sp>
      <p:sp>
        <p:nvSpPr>
          <p:cNvPr id="4" name="Slide Number Placeholder 3"/>
          <p:cNvSpPr>
            <a:spLocks noGrp="1"/>
          </p:cNvSpPr>
          <p:nvPr>
            <p:ph type="sldNum" sz="quarter" idx="10"/>
          </p:nvPr>
        </p:nvSpPr>
        <p:spPr/>
        <p:txBody>
          <a:bodyPr/>
          <a:lstStyle/>
          <a:p>
            <a:fld id="{135B03F3-3AE7-7041-80CB-20D63FB35986}"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50000"/>
              </a:spcBef>
            </a:pPr>
            <a:r>
              <a:rPr lang="en-US" sz="1200" dirty="0" smtClean="0">
                <a:solidFill>
                  <a:srgbClr val="969696"/>
                </a:solidFill>
                <a:latin typeface="Franklin Gothic Demi Cond" pitchFamily="34" charset="0"/>
              </a:rPr>
              <a:t>There is a rule that text messaging is static and limited to interactions between 2 people.  Most people figure, “Oh well, that’s the way it is.”  We don’t.  And neither does our portfolio company </a:t>
            </a:r>
            <a:r>
              <a:rPr lang="en-US" sz="1200" dirty="0" err="1" smtClean="0">
                <a:solidFill>
                  <a:srgbClr val="969696"/>
                </a:solidFill>
                <a:latin typeface="Franklin Gothic Demi Cond" pitchFamily="34" charset="0"/>
              </a:rPr>
              <a:t>SendHub</a:t>
            </a:r>
            <a:r>
              <a:rPr lang="en-US" sz="1200" dirty="0" smtClean="0">
                <a:solidFill>
                  <a:srgbClr val="969696"/>
                </a:solidFill>
                <a:latin typeface="Franklin Gothic Demi Cond" pitchFamily="34" charset="0"/>
              </a:rPr>
              <a:t>, whose app revolutionizes messaging to be more dynamic, group-friendly, and global.</a:t>
            </a:r>
            <a:br>
              <a:rPr lang="en-US" sz="1200" dirty="0" smtClean="0">
                <a:solidFill>
                  <a:srgbClr val="969696"/>
                </a:solidFill>
                <a:latin typeface="Franklin Gothic Demi Cond" pitchFamily="34" charset="0"/>
              </a:rPr>
            </a:br>
            <a:endParaRPr lang="en-US" sz="1200" dirty="0" smtClean="0">
              <a:solidFill>
                <a:srgbClr val="969696"/>
              </a:solidFill>
              <a:latin typeface="Franklin Gothic Demi Cond" pitchFamily="34" charset="0"/>
            </a:endParaRPr>
          </a:p>
          <a:p>
            <a:pPr>
              <a:spcBef>
                <a:spcPct val="50000"/>
              </a:spcBef>
            </a:pPr>
            <a:r>
              <a:rPr lang="en-US" sz="1200" dirty="0" smtClean="0">
                <a:solidFill>
                  <a:srgbClr val="969696"/>
                </a:solidFill>
                <a:latin typeface="Franklin Gothic Demi Cond" pitchFamily="34" charset="0"/>
              </a:rPr>
              <a:t>Another rule dictates that web browsing is limited to one user on one screen.  Most people never fathom being able to browse the internet together with someone remotely.  We did.  And so did our portfolio company </a:t>
            </a:r>
            <a:r>
              <a:rPr lang="en-US" sz="1200" dirty="0" err="1" smtClean="0">
                <a:solidFill>
                  <a:srgbClr val="969696"/>
                </a:solidFill>
                <a:latin typeface="Franklin Gothic Demi Cond" pitchFamily="34" charset="0"/>
              </a:rPr>
              <a:t>GoInstant</a:t>
            </a:r>
            <a:r>
              <a:rPr lang="en-US" sz="1200" dirty="0" smtClean="0">
                <a:solidFill>
                  <a:srgbClr val="969696"/>
                </a:solidFill>
                <a:latin typeface="Franklin Gothic Demi Cond" pitchFamily="34" charset="0"/>
              </a:rPr>
              <a:t>, whose “co-browsing” technology gives the internet a new layer of interactivity.  </a:t>
            </a:r>
            <a:r>
              <a:rPr lang="en-US" sz="1200" dirty="0" err="1" smtClean="0">
                <a:solidFill>
                  <a:srgbClr val="969696"/>
                </a:solidFill>
                <a:latin typeface="Franklin Gothic Demi Cond" pitchFamily="34" charset="0"/>
              </a:rPr>
              <a:t>Salesforce</a:t>
            </a:r>
            <a:r>
              <a:rPr lang="en-US" sz="1200" dirty="0" smtClean="0">
                <a:solidFill>
                  <a:srgbClr val="969696"/>
                </a:solidFill>
                <a:latin typeface="Franklin Gothic Demi Cond" pitchFamily="34" charset="0"/>
              </a:rPr>
              <a:t> acquired the company for $76m, and we returned 10x on our investment.</a:t>
            </a:r>
          </a:p>
          <a:p>
            <a:endParaRPr lang="en-US" dirty="0"/>
          </a:p>
        </p:txBody>
      </p:sp>
      <p:sp>
        <p:nvSpPr>
          <p:cNvPr id="4" name="Slide Number Placeholder 3"/>
          <p:cNvSpPr>
            <a:spLocks noGrp="1"/>
          </p:cNvSpPr>
          <p:nvPr>
            <p:ph type="sldNum" sz="quarter" idx="10"/>
          </p:nvPr>
        </p:nvSpPr>
        <p:spPr/>
        <p:txBody>
          <a:bodyPr/>
          <a:lstStyle/>
          <a:p>
            <a:fld id="{135B03F3-3AE7-7041-80CB-20D63FB35986}"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50000"/>
              </a:spcBef>
            </a:pPr>
            <a:r>
              <a:rPr lang="en-US" sz="1200" dirty="0" smtClean="0">
                <a:solidFill>
                  <a:srgbClr val="969696"/>
                </a:solidFill>
                <a:latin typeface="Franklin Gothic Demi Cond" pitchFamily="34" charset="0"/>
              </a:rPr>
              <a:t>Portfolio companies enjoy exclusive press coverage via the team’s relationship with </a:t>
            </a:r>
            <a:r>
              <a:rPr lang="en-US" sz="1200" dirty="0" err="1" smtClean="0">
                <a:solidFill>
                  <a:srgbClr val="969696"/>
                </a:solidFill>
                <a:latin typeface="Franklin Gothic Demi Cond" pitchFamily="34" charset="0"/>
              </a:rPr>
              <a:t>Benzinga</a:t>
            </a:r>
            <a:r>
              <a:rPr lang="en-US" sz="1200" dirty="0" smtClean="0">
                <a:solidFill>
                  <a:srgbClr val="969696"/>
                </a:solidFill>
                <a:latin typeface="Franklin Gothic Demi Cond" pitchFamily="34" charset="0"/>
              </a:rPr>
              <a:t>.</a:t>
            </a:r>
          </a:p>
          <a:p>
            <a:pPr>
              <a:spcBef>
                <a:spcPct val="50000"/>
              </a:spcBef>
            </a:pPr>
            <a:r>
              <a:rPr lang="en-US" sz="1200" dirty="0" smtClean="0">
                <a:solidFill>
                  <a:srgbClr val="969696"/>
                </a:solidFill>
                <a:latin typeface="Franklin Gothic Demi Cond" pitchFamily="34" charset="0"/>
              </a:rPr>
              <a:t>CNBC prominently features our entrepreneurs.</a:t>
            </a:r>
          </a:p>
          <a:p>
            <a:pPr>
              <a:spcBef>
                <a:spcPct val="50000"/>
              </a:spcBef>
            </a:pPr>
            <a:r>
              <a:rPr lang="en-US" sz="1200" dirty="0" err="1" smtClean="0">
                <a:solidFill>
                  <a:srgbClr val="969696"/>
                </a:solidFill>
                <a:latin typeface="Franklin Gothic Demi Cond" pitchFamily="34" charset="0"/>
              </a:rPr>
              <a:t>Benzinga</a:t>
            </a:r>
            <a:r>
              <a:rPr lang="en-US" sz="1200" dirty="0" smtClean="0">
                <a:solidFill>
                  <a:srgbClr val="969696"/>
                </a:solidFill>
                <a:latin typeface="Franklin Gothic Demi Cond" pitchFamily="34" charset="0"/>
              </a:rPr>
              <a:t> syndicates written content to major media outlets such as Forbes and the Boston Globe.</a:t>
            </a:r>
          </a:p>
          <a:p>
            <a:pPr>
              <a:spcBef>
                <a:spcPct val="50000"/>
              </a:spcBef>
            </a:pPr>
            <a:r>
              <a:rPr lang="en-US" sz="1200" dirty="0" smtClean="0">
                <a:solidFill>
                  <a:srgbClr val="969696"/>
                </a:solidFill>
                <a:latin typeface="Franklin Gothic Demi Cond" pitchFamily="34" charset="0"/>
              </a:rPr>
              <a:t>We offer media coverage and SEO links as a way to sweeten any of our portfolio companies’ deals.</a:t>
            </a:r>
          </a:p>
          <a:p>
            <a:pPr>
              <a:spcBef>
                <a:spcPct val="50000"/>
              </a:spcBef>
            </a:pPr>
            <a:r>
              <a:rPr lang="en-US" sz="1200" dirty="0" smtClean="0">
                <a:solidFill>
                  <a:srgbClr val="969696"/>
                </a:solidFill>
                <a:latin typeface="Franklin Gothic Demi Cond" pitchFamily="34" charset="0"/>
              </a:rPr>
              <a:t>Because of this, Silicon Valley’s biggest venture capital firms seek us out to co-invest because we have what they cannot offer.</a:t>
            </a:r>
          </a:p>
          <a:p>
            <a:pPr>
              <a:spcBef>
                <a:spcPct val="50000"/>
              </a:spcBef>
            </a:pPr>
            <a:endParaRPr lang="en-US" sz="1200" dirty="0" smtClean="0">
              <a:solidFill>
                <a:srgbClr val="969696"/>
              </a:solidFill>
              <a:latin typeface="Franklin Gothic Demi Cond" pitchFamily="34" charset="0"/>
            </a:endParaRPr>
          </a:p>
          <a:p>
            <a:endParaRPr lang="en-US" dirty="0"/>
          </a:p>
        </p:txBody>
      </p:sp>
      <p:sp>
        <p:nvSpPr>
          <p:cNvPr id="4" name="Slide Number Placeholder 3"/>
          <p:cNvSpPr>
            <a:spLocks noGrp="1"/>
          </p:cNvSpPr>
          <p:nvPr>
            <p:ph type="sldNum" sz="quarter" idx="10"/>
          </p:nvPr>
        </p:nvSpPr>
        <p:spPr/>
        <p:txBody>
          <a:bodyPr/>
          <a:lstStyle/>
          <a:p>
            <a:fld id="{135B03F3-3AE7-7041-80CB-20D63FB3598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2619D440-DFB7-304C-A2E7-5747A9E4D1E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3CA41C62-E79F-3540-A982-7931A3B58FC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8B81366-D939-8245-A11C-DBDA8440FB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E0C7879-2E5F-C749-A382-B5D1DD8AF04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DE276FE6-AF25-964A-805B-218901B0492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604BCB8E-AD38-9047-B085-87539DDA894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BC3B8CFA-74DE-6248-8954-EFDDBEBCFC7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A53936F3-DAB4-5C48-A664-413863658E6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FBCBEEDC-1763-5744-909D-5D0A6E59E9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980E625E-57A5-2D4B-966E-CDFD00A6467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F26C8F0-3981-D845-BC70-803EBA6C552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2A0EAFB-0AF2-754B-8FB8-D0E21E8D589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Arial" charset="0"/>
          <a:cs typeface="Arial" charset="0"/>
        </a:defRPr>
      </a:lvl2pPr>
      <a:lvl3pPr algn="ctr" rtl="0" fontAlgn="base">
        <a:spcBef>
          <a:spcPct val="0"/>
        </a:spcBef>
        <a:spcAft>
          <a:spcPct val="0"/>
        </a:spcAft>
        <a:defRPr sz="4400">
          <a:solidFill>
            <a:schemeClr val="tx2"/>
          </a:solidFill>
          <a:latin typeface="Arial" charset="0"/>
          <a:ea typeface="Arial" charset="0"/>
          <a:cs typeface="Arial" charset="0"/>
        </a:defRPr>
      </a:lvl3pPr>
      <a:lvl4pPr algn="ctr" rtl="0" fontAlgn="base">
        <a:spcBef>
          <a:spcPct val="0"/>
        </a:spcBef>
        <a:spcAft>
          <a:spcPct val="0"/>
        </a:spcAft>
        <a:defRPr sz="4400">
          <a:solidFill>
            <a:schemeClr val="tx2"/>
          </a:solidFill>
          <a:latin typeface="Arial" charset="0"/>
          <a:ea typeface="Arial" charset="0"/>
          <a:cs typeface="Arial" charset="0"/>
        </a:defRPr>
      </a:lvl4pPr>
      <a:lvl5pPr algn="ctr" rtl="0" fontAlgn="base">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cs typeface="+mn-cs"/>
        </a:defRPr>
      </a:lvl2pPr>
      <a:lvl3pPr marL="1143000" indent="-228600" algn="l" rtl="0" fontAlgn="base">
        <a:spcBef>
          <a:spcPct val="20000"/>
        </a:spcBef>
        <a:spcAft>
          <a:spcPct val="0"/>
        </a:spcAft>
        <a:buChar char="•"/>
        <a:defRPr sz="24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1" Type="http://schemas.openxmlformats.org/officeDocument/2006/relationships/image" Target="../media/image16.jpeg"/><Relationship Id="rId12" Type="http://schemas.openxmlformats.org/officeDocument/2006/relationships/image" Target="../media/image17.jpeg"/><Relationship Id="rId13" Type="http://schemas.openxmlformats.org/officeDocument/2006/relationships/image" Target="../media/image18.jpeg"/><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image" Target="../media/image10.jpeg"/><Relationship Id="rId6" Type="http://schemas.openxmlformats.org/officeDocument/2006/relationships/image" Target="../media/image11.jpeg"/><Relationship Id="rId7" Type="http://schemas.openxmlformats.org/officeDocument/2006/relationships/image" Target="../media/image12.jpeg"/><Relationship Id="rId8" Type="http://schemas.openxmlformats.org/officeDocument/2006/relationships/image" Target="../media/image13.jpeg"/><Relationship Id="rId9" Type="http://schemas.openxmlformats.org/officeDocument/2006/relationships/image" Target="../media/image14.jpeg"/><Relationship Id="rId10"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image" Target="../media/image20.jpeg"/><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1143000" y="3810000"/>
            <a:ext cx="7010400" cy="366713"/>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2054" name="Text Box 6"/>
          <p:cNvSpPr txBox="1">
            <a:spLocks noChangeArrowheads="1"/>
          </p:cNvSpPr>
          <p:nvPr/>
        </p:nvSpPr>
        <p:spPr bwMode="auto">
          <a:xfrm>
            <a:off x="304800" y="2667000"/>
            <a:ext cx="7924800" cy="2928938"/>
          </a:xfrm>
          <a:prstGeom prst="rect">
            <a:avLst/>
          </a:prstGeom>
          <a:noFill/>
          <a:ln w="9525">
            <a:noFill/>
            <a:miter lim="800000"/>
            <a:headEnd/>
            <a:tailEnd/>
          </a:ln>
          <a:effectLst/>
        </p:spPr>
        <p:txBody>
          <a:bodyPr>
            <a:prstTxWarp prst="textNoShape">
              <a:avLst/>
            </a:prstTxWarp>
            <a:spAutoFit/>
          </a:bodyPr>
          <a:lstStyle/>
          <a:p>
            <a:r>
              <a:rPr lang="en-US" sz="2200" dirty="0">
                <a:solidFill>
                  <a:srgbClr val="5F5F5F"/>
                </a:solidFill>
                <a:latin typeface="Franklin Gothic Demi Cond" pitchFamily="34" charset="0"/>
                <a:ea typeface="KaiTi" pitchFamily="49" charset="-122"/>
                <a:cs typeface="KaiTi" pitchFamily="49" charset="-122"/>
              </a:rPr>
              <a:t>For</a:t>
            </a:r>
            <a:r>
              <a:rPr lang="en-US" sz="2200" dirty="0" smtClean="0">
                <a:solidFill>
                  <a:srgbClr val="5F5F5F"/>
                </a:solidFill>
                <a:latin typeface="Franklin Gothic Demi Cond" pitchFamily="34" charset="0"/>
                <a:ea typeface="KaiTi" pitchFamily="49" charset="-122"/>
                <a:cs typeface="KaiTi" pitchFamily="49" charset="-122"/>
              </a:rPr>
              <a:t> innovators, by innovators.</a:t>
            </a:r>
            <a:endParaRPr lang="en-US" sz="2200" dirty="0">
              <a:solidFill>
                <a:srgbClr val="5F5F5F"/>
              </a:solidFill>
              <a:latin typeface="Franklin Gothic Demi Cond" pitchFamily="34" charset="0"/>
              <a:ea typeface="KaiTi" pitchFamily="49" charset="-122"/>
              <a:cs typeface="KaiTi" pitchFamily="49" charset="-122"/>
            </a:endParaRPr>
          </a:p>
          <a:p>
            <a:r>
              <a:rPr lang="en-US" sz="2200" dirty="0">
                <a:solidFill>
                  <a:srgbClr val="5F5F5F"/>
                </a:solidFill>
                <a:latin typeface="Franklin Gothic Demi Cond" pitchFamily="34" charset="0"/>
                <a:ea typeface="KaiTi" pitchFamily="49" charset="-122"/>
                <a:cs typeface="KaiTi" pitchFamily="49" charset="-122"/>
              </a:rPr>
              <a:t>Investor Presentation</a:t>
            </a:r>
          </a:p>
          <a:p>
            <a:r>
              <a:rPr lang="en-US" sz="2200" dirty="0">
                <a:solidFill>
                  <a:srgbClr val="5F5F5F"/>
                </a:solidFill>
                <a:latin typeface="Franklin Gothic Demi Cond" pitchFamily="34" charset="0"/>
                <a:ea typeface="KaiTi" pitchFamily="49" charset="-122"/>
                <a:cs typeface="KaiTi" pitchFamily="49" charset="-122"/>
              </a:rPr>
              <a:t>August 2012</a:t>
            </a:r>
          </a:p>
          <a:p>
            <a:pPr>
              <a:spcBef>
                <a:spcPct val="50000"/>
              </a:spcBef>
            </a:pPr>
            <a:endParaRPr lang="en-US" sz="2200" dirty="0">
              <a:solidFill>
                <a:srgbClr val="5F5F5F"/>
              </a:solidFill>
              <a:latin typeface="Franklin Gothic Demi Cond" pitchFamily="34" charset="0"/>
              <a:ea typeface="KaiTi" pitchFamily="49" charset="-122"/>
              <a:cs typeface="KaiTi" pitchFamily="49" charset="-122"/>
            </a:endParaRPr>
          </a:p>
          <a:p>
            <a:pPr>
              <a:spcBef>
                <a:spcPct val="50000"/>
              </a:spcBef>
            </a:pPr>
            <a:endParaRPr lang="en-US" sz="2200" dirty="0">
              <a:solidFill>
                <a:srgbClr val="5F5F5F"/>
              </a:solidFill>
            </a:endParaRPr>
          </a:p>
          <a:p>
            <a:pPr>
              <a:spcBef>
                <a:spcPct val="50000"/>
              </a:spcBef>
            </a:pPr>
            <a:endParaRPr lang="en-US" dirty="0"/>
          </a:p>
          <a:p>
            <a:pPr>
              <a:spcBef>
                <a:spcPct val="50000"/>
              </a:spcBef>
            </a:pPr>
            <a:endParaRPr lang="en-US" dirty="0"/>
          </a:p>
        </p:txBody>
      </p:sp>
      <p:pic>
        <p:nvPicPr>
          <p:cNvPr id="5" name="Picture 4" descr="Raz Cap Twitter Icon.png"/>
          <p:cNvPicPr>
            <a:picLocks noChangeAspect="1"/>
          </p:cNvPicPr>
          <p:nvPr/>
        </p:nvPicPr>
        <p:blipFill>
          <a:blip r:embed="rId2"/>
          <a:stretch>
            <a:fillRect/>
          </a:stretch>
        </p:blipFill>
        <p:spPr>
          <a:xfrm>
            <a:off x="304800" y="228600"/>
            <a:ext cx="2133600" cy="2133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381000" y="533400"/>
            <a:ext cx="8229600" cy="609600"/>
          </a:xfrm>
        </p:spPr>
        <p:txBody>
          <a:bodyPr/>
          <a:lstStyle/>
          <a:p>
            <a:pPr>
              <a:buFontTx/>
              <a:buNone/>
            </a:pPr>
            <a:r>
              <a:rPr lang="en-US" sz="3600">
                <a:solidFill>
                  <a:srgbClr val="006600"/>
                </a:solidFill>
                <a:latin typeface="Franklin Gothic Demi Cond" pitchFamily="34" charset="0"/>
              </a:rPr>
              <a:t>Partner with us</a:t>
            </a:r>
          </a:p>
        </p:txBody>
      </p:sp>
      <p:sp>
        <p:nvSpPr>
          <p:cNvPr id="24579" name="Text Box 3"/>
          <p:cNvSpPr txBox="1">
            <a:spLocks noChangeArrowheads="1"/>
          </p:cNvSpPr>
          <p:nvPr/>
        </p:nvSpPr>
        <p:spPr bwMode="auto">
          <a:xfrm>
            <a:off x="838200" y="1524000"/>
            <a:ext cx="7848600" cy="366713"/>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24580" name="Text Box 4"/>
          <p:cNvSpPr txBox="1">
            <a:spLocks noChangeArrowheads="1"/>
          </p:cNvSpPr>
          <p:nvPr/>
        </p:nvSpPr>
        <p:spPr bwMode="auto">
          <a:xfrm>
            <a:off x="609600" y="1600200"/>
            <a:ext cx="7543800" cy="2292935"/>
          </a:xfrm>
          <a:prstGeom prst="rect">
            <a:avLst/>
          </a:prstGeom>
          <a:noFill/>
          <a:ln w="9525">
            <a:noFill/>
            <a:miter lim="800000"/>
            <a:headEnd/>
            <a:tailEnd/>
          </a:ln>
          <a:effectLst/>
        </p:spPr>
        <p:txBody>
          <a:bodyPr>
            <a:prstTxWarp prst="textNoShape">
              <a:avLst/>
            </a:prstTxWarp>
            <a:spAutoFit/>
          </a:bodyPr>
          <a:lstStyle/>
          <a:p>
            <a:pPr>
              <a:spcBef>
                <a:spcPct val="50000"/>
              </a:spcBef>
              <a:buFont typeface="Arial"/>
              <a:buChar char="•"/>
            </a:pPr>
            <a:r>
              <a:rPr lang="en-US" sz="2600" dirty="0" smtClean="0">
                <a:solidFill>
                  <a:schemeClr val="bg2"/>
                </a:solidFill>
                <a:latin typeface="Franklin Gothic Demi Cond" pitchFamily="34" charset="0"/>
              </a:rPr>
              <a:t> Target fund size: $</a:t>
            </a:r>
            <a:r>
              <a:rPr lang="en-US" sz="2600" dirty="0">
                <a:solidFill>
                  <a:schemeClr val="bg2"/>
                </a:solidFill>
                <a:latin typeface="Franklin Gothic Demi Cond" pitchFamily="34" charset="0"/>
              </a:rPr>
              <a:t>4 million</a:t>
            </a:r>
            <a:endParaRPr lang="en-US" sz="2600" dirty="0" smtClean="0">
              <a:solidFill>
                <a:schemeClr val="bg2"/>
              </a:solidFill>
              <a:latin typeface="Franklin Gothic Demi Cond" pitchFamily="34" charset="0"/>
            </a:endParaRPr>
          </a:p>
          <a:p>
            <a:pPr>
              <a:spcBef>
                <a:spcPct val="50000"/>
              </a:spcBef>
              <a:buFont typeface="Arial"/>
              <a:buChar char="•"/>
            </a:pPr>
            <a:r>
              <a:rPr lang="en-US" sz="2600" dirty="0" smtClean="0">
                <a:solidFill>
                  <a:schemeClr val="bg2"/>
                </a:solidFill>
                <a:latin typeface="Franklin Gothic Demi Cond" pitchFamily="34" charset="0"/>
              </a:rPr>
              <a:t> We </a:t>
            </a:r>
            <a:r>
              <a:rPr lang="en-US" sz="2600" dirty="0">
                <a:solidFill>
                  <a:schemeClr val="bg2"/>
                </a:solidFill>
                <a:latin typeface="Franklin Gothic Demi Cond" pitchFamily="34" charset="0"/>
              </a:rPr>
              <a:t>are accepting limited partners</a:t>
            </a:r>
            <a:endParaRPr lang="en-US" sz="2600" dirty="0" smtClean="0">
              <a:solidFill>
                <a:schemeClr val="bg2"/>
              </a:solidFill>
              <a:latin typeface="Franklin Gothic Demi Cond" pitchFamily="34" charset="0"/>
            </a:endParaRPr>
          </a:p>
          <a:p>
            <a:pPr>
              <a:spcBef>
                <a:spcPct val="50000"/>
              </a:spcBef>
              <a:buFont typeface="Arial"/>
              <a:buChar char="•"/>
            </a:pPr>
            <a:r>
              <a:rPr lang="en-US" sz="2600" dirty="0" smtClean="0">
                <a:solidFill>
                  <a:schemeClr val="bg2"/>
                </a:solidFill>
                <a:latin typeface="Franklin Gothic Demi Cond" pitchFamily="34" charset="0"/>
              </a:rPr>
              <a:t> Minimum </a:t>
            </a:r>
            <a:r>
              <a:rPr lang="en-US" sz="2600" dirty="0">
                <a:solidFill>
                  <a:schemeClr val="bg2"/>
                </a:solidFill>
                <a:latin typeface="Franklin Gothic Demi Cond" pitchFamily="34" charset="0"/>
              </a:rPr>
              <a:t>investment</a:t>
            </a:r>
            <a:r>
              <a:rPr lang="en-US" sz="2600" dirty="0" smtClean="0">
                <a:solidFill>
                  <a:schemeClr val="bg2"/>
                </a:solidFill>
                <a:latin typeface="Franklin Gothic Demi Cond" pitchFamily="34" charset="0"/>
              </a:rPr>
              <a:t> of </a:t>
            </a:r>
            <a:r>
              <a:rPr lang="en-US" sz="2600" dirty="0">
                <a:solidFill>
                  <a:schemeClr val="bg2"/>
                </a:solidFill>
                <a:latin typeface="Franklin Gothic Demi Cond" pitchFamily="34" charset="0"/>
              </a:rPr>
              <a:t>$200,000</a:t>
            </a:r>
            <a:endParaRPr lang="en-US" sz="2600" dirty="0" smtClean="0">
              <a:solidFill>
                <a:schemeClr val="bg2"/>
              </a:solidFill>
              <a:latin typeface="Franklin Gothic Demi Cond" pitchFamily="34" charset="0"/>
            </a:endParaRPr>
          </a:p>
          <a:p>
            <a:pPr>
              <a:spcBef>
                <a:spcPct val="50000"/>
              </a:spcBef>
              <a:buFont typeface="Arial"/>
              <a:buChar char="•"/>
            </a:pPr>
            <a:r>
              <a:rPr lang="en-US" sz="2600" dirty="0" smtClean="0">
                <a:solidFill>
                  <a:schemeClr val="bg2"/>
                </a:solidFill>
                <a:latin typeface="Franklin Gothic Demi Cond" pitchFamily="34" charset="0"/>
              </a:rPr>
              <a:t> Fees </a:t>
            </a:r>
            <a:r>
              <a:rPr lang="en-US" sz="2600" dirty="0">
                <a:solidFill>
                  <a:schemeClr val="bg2"/>
                </a:solidFill>
                <a:latin typeface="Franklin Gothic Demi Cond" pitchFamily="34" charset="0"/>
              </a:rPr>
              <a:t>paid on a 2.5/20 basis</a:t>
            </a:r>
          </a:p>
        </p:txBody>
      </p:sp>
      <p:sp>
        <p:nvSpPr>
          <p:cNvPr id="24581" name="Text Box 5"/>
          <p:cNvSpPr txBox="1">
            <a:spLocks noChangeArrowheads="1"/>
          </p:cNvSpPr>
          <p:nvPr/>
        </p:nvSpPr>
        <p:spPr bwMode="auto">
          <a:xfrm>
            <a:off x="304800" y="6096000"/>
            <a:ext cx="8458200" cy="366713"/>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81000" y="533400"/>
            <a:ext cx="8229600" cy="609600"/>
          </a:xfrm>
        </p:spPr>
        <p:txBody>
          <a:bodyPr/>
          <a:lstStyle/>
          <a:p>
            <a:pPr>
              <a:buFontTx/>
              <a:buNone/>
            </a:pPr>
            <a:r>
              <a:rPr lang="en-US" sz="3600" dirty="0" smtClean="0">
                <a:solidFill>
                  <a:srgbClr val="006600"/>
                </a:solidFill>
                <a:latin typeface="Franklin Gothic Demi Cond" pitchFamily="34" charset="0"/>
              </a:rPr>
              <a:t>Our Mission</a:t>
            </a:r>
            <a:endParaRPr lang="en-US" sz="3600" dirty="0">
              <a:solidFill>
                <a:srgbClr val="006600"/>
              </a:solidFill>
              <a:latin typeface="Franklin Gothic Demi Cond" pitchFamily="34" charset="0"/>
            </a:endParaRPr>
          </a:p>
        </p:txBody>
      </p:sp>
      <p:sp>
        <p:nvSpPr>
          <p:cNvPr id="3076" name="Text Box 4"/>
          <p:cNvSpPr txBox="1">
            <a:spLocks noChangeArrowheads="1"/>
          </p:cNvSpPr>
          <p:nvPr/>
        </p:nvSpPr>
        <p:spPr bwMode="auto">
          <a:xfrm>
            <a:off x="838200" y="1524000"/>
            <a:ext cx="7848600" cy="366713"/>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3077" name="Text Box 5"/>
          <p:cNvSpPr txBox="1">
            <a:spLocks noChangeArrowheads="1"/>
          </p:cNvSpPr>
          <p:nvPr/>
        </p:nvSpPr>
        <p:spPr bwMode="auto">
          <a:xfrm>
            <a:off x="381000" y="1828800"/>
            <a:ext cx="8763000" cy="3400931"/>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800" b="1" dirty="0" smtClean="0">
                <a:solidFill>
                  <a:schemeClr val="bg2"/>
                </a:solidFill>
                <a:latin typeface="Franklin Gothic Demi Cond" pitchFamily="34" charset="0"/>
              </a:rPr>
              <a:t>Reinvent</a:t>
            </a:r>
            <a:r>
              <a:rPr lang="en-US" sz="2800" dirty="0" smtClean="0">
                <a:solidFill>
                  <a:schemeClr val="bg2"/>
                </a:solidFill>
                <a:latin typeface="Franklin Gothic Demi Cond" pitchFamily="34" charset="0"/>
              </a:rPr>
              <a:t> the rules of venture </a:t>
            </a:r>
            <a:r>
              <a:rPr lang="en-US" sz="2800" dirty="0">
                <a:solidFill>
                  <a:schemeClr val="bg2"/>
                </a:solidFill>
                <a:latin typeface="Franklin Gothic Demi Cond" pitchFamily="34" charset="0"/>
              </a:rPr>
              <a:t>capital</a:t>
            </a:r>
          </a:p>
          <a:p>
            <a:pPr>
              <a:spcBef>
                <a:spcPct val="50000"/>
              </a:spcBef>
            </a:pPr>
            <a:r>
              <a:rPr lang="en-US" sz="2800" b="1" dirty="0" smtClean="0">
                <a:solidFill>
                  <a:schemeClr val="bg2"/>
                </a:solidFill>
                <a:latin typeface="Franklin Gothic Demi Cond" pitchFamily="34" charset="0"/>
              </a:rPr>
              <a:t>Empower</a:t>
            </a:r>
            <a:r>
              <a:rPr lang="en-US" sz="2800" dirty="0" smtClean="0">
                <a:solidFill>
                  <a:schemeClr val="bg2"/>
                </a:solidFill>
                <a:latin typeface="Franklin Gothic Demi Cond" pitchFamily="34" charset="0"/>
              </a:rPr>
              <a:t> innovators to change the world</a:t>
            </a:r>
            <a:endParaRPr lang="en-US" sz="2800" dirty="0" smtClean="0">
              <a:solidFill>
                <a:schemeClr val="bg2"/>
              </a:solidFill>
              <a:latin typeface="Franklin Gothic Demi Cond" pitchFamily="34" charset="0"/>
            </a:endParaRPr>
          </a:p>
          <a:p>
            <a:pPr>
              <a:spcBef>
                <a:spcPct val="50000"/>
              </a:spcBef>
            </a:pPr>
            <a:r>
              <a:rPr lang="en-US" sz="2800" b="1" dirty="0" smtClean="0">
                <a:solidFill>
                  <a:schemeClr val="bg2"/>
                </a:solidFill>
                <a:latin typeface="Franklin Gothic Demi Cond" pitchFamily="34" charset="0"/>
              </a:rPr>
              <a:t>Build</a:t>
            </a:r>
            <a:r>
              <a:rPr lang="en-US" sz="2800" dirty="0" smtClean="0">
                <a:solidFill>
                  <a:schemeClr val="bg2"/>
                </a:solidFill>
                <a:latin typeface="Franklin Gothic Demi Cond" pitchFamily="34" charset="0"/>
              </a:rPr>
              <a:t> </a:t>
            </a:r>
            <a:r>
              <a:rPr lang="en-US" sz="2800" dirty="0">
                <a:solidFill>
                  <a:schemeClr val="bg2"/>
                </a:solidFill>
                <a:latin typeface="Franklin Gothic Demi Cond" pitchFamily="34" charset="0"/>
              </a:rPr>
              <a:t>a bridge between MI and startups around the </a:t>
            </a:r>
            <a:r>
              <a:rPr lang="en-US" sz="2800" dirty="0" smtClean="0">
                <a:solidFill>
                  <a:schemeClr val="bg2"/>
                </a:solidFill>
                <a:latin typeface="Franklin Gothic Demi Cond" pitchFamily="34" charset="0"/>
              </a:rPr>
              <a:t>globe</a:t>
            </a:r>
          </a:p>
          <a:p>
            <a:pPr>
              <a:spcBef>
                <a:spcPct val="50000"/>
              </a:spcBef>
            </a:pPr>
            <a:r>
              <a:rPr lang="en-US" sz="2800" b="1" dirty="0" smtClean="0">
                <a:solidFill>
                  <a:schemeClr val="bg2"/>
                </a:solidFill>
                <a:latin typeface="Franklin Gothic Demi Cond" pitchFamily="34" charset="0"/>
              </a:rPr>
              <a:t>Deliver</a:t>
            </a:r>
            <a:r>
              <a:rPr lang="en-US" sz="2800" dirty="0" smtClean="0">
                <a:solidFill>
                  <a:schemeClr val="bg2"/>
                </a:solidFill>
                <a:latin typeface="Franklin Gothic Demi Cond" pitchFamily="34" charset="0"/>
              </a:rPr>
              <a:t> exceptional returns</a:t>
            </a:r>
          </a:p>
          <a:p>
            <a:pPr>
              <a:spcBef>
                <a:spcPct val="50000"/>
              </a:spcBef>
            </a:pPr>
            <a:endParaRPr lang="en-US" sz="2200" dirty="0">
              <a:solidFill>
                <a:srgbClr val="969696"/>
              </a:solidFill>
              <a:latin typeface="Franklin Gothic Demi Con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381000" y="533400"/>
            <a:ext cx="8229600" cy="609600"/>
          </a:xfrm>
        </p:spPr>
        <p:txBody>
          <a:bodyPr/>
          <a:lstStyle/>
          <a:p>
            <a:pPr>
              <a:buFontTx/>
              <a:buNone/>
            </a:pPr>
            <a:r>
              <a:rPr lang="en-US" sz="3600" dirty="0" smtClean="0">
                <a:solidFill>
                  <a:srgbClr val="006600"/>
                </a:solidFill>
                <a:latin typeface="Franklin Gothic Demi Cond" pitchFamily="34" charset="0"/>
              </a:rPr>
              <a:t>Our Strategy</a:t>
            </a:r>
            <a:endParaRPr lang="en-US" sz="3600" dirty="0">
              <a:solidFill>
                <a:srgbClr val="006600"/>
              </a:solidFill>
              <a:latin typeface="Franklin Gothic Demi Cond" pitchFamily="34" charset="0"/>
            </a:endParaRPr>
          </a:p>
        </p:txBody>
      </p:sp>
      <p:sp>
        <p:nvSpPr>
          <p:cNvPr id="25603" name="Text Box 3"/>
          <p:cNvSpPr txBox="1">
            <a:spLocks noChangeArrowheads="1"/>
          </p:cNvSpPr>
          <p:nvPr/>
        </p:nvSpPr>
        <p:spPr bwMode="auto">
          <a:xfrm>
            <a:off x="838200" y="1524000"/>
            <a:ext cx="7848600" cy="366713"/>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25604" name="Text Box 4"/>
          <p:cNvSpPr txBox="1">
            <a:spLocks noChangeArrowheads="1"/>
          </p:cNvSpPr>
          <p:nvPr/>
        </p:nvSpPr>
        <p:spPr bwMode="auto">
          <a:xfrm>
            <a:off x="228600" y="1524000"/>
            <a:ext cx="8915400" cy="2462212"/>
          </a:xfrm>
          <a:prstGeom prst="rect">
            <a:avLst/>
          </a:prstGeom>
          <a:noFill/>
          <a:ln w="9525">
            <a:noFill/>
            <a:miter lim="800000"/>
            <a:headEnd/>
            <a:tailEnd/>
          </a:ln>
          <a:effectLst/>
        </p:spPr>
        <p:txBody>
          <a:bodyPr wrap="square">
            <a:prstTxWarp prst="textNoShape">
              <a:avLst/>
            </a:prstTxWarp>
            <a:spAutoFit/>
          </a:bodyPr>
          <a:lstStyle/>
          <a:p>
            <a:pPr>
              <a:spcBef>
                <a:spcPct val="50000"/>
              </a:spcBef>
              <a:buFont typeface="Arial"/>
              <a:buChar char="•"/>
            </a:pPr>
            <a:r>
              <a:rPr lang="en-US" sz="2600" dirty="0" smtClean="0">
                <a:solidFill>
                  <a:schemeClr val="bg2"/>
                </a:solidFill>
                <a:latin typeface="Franklin Gothic Demi Cond" pitchFamily="34" charset="0"/>
              </a:rPr>
              <a:t> </a:t>
            </a:r>
            <a:r>
              <a:rPr lang="en-US" sz="2800" dirty="0" smtClean="0">
                <a:solidFill>
                  <a:schemeClr val="bg2"/>
                </a:solidFill>
                <a:latin typeface="Franklin Gothic Demi Cond" pitchFamily="34" charset="0"/>
              </a:rPr>
              <a:t>Seed </a:t>
            </a:r>
            <a:r>
              <a:rPr lang="en-US" sz="2800" dirty="0">
                <a:solidFill>
                  <a:schemeClr val="bg2"/>
                </a:solidFill>
                <a:latin typeface="Franklin Gothic Demi Cond" pitchFamily="34" charset="0"/>
              </a:rPr>
              <a:t>stage investments</a:t>
            </a:r>
            <a:endParaRPr lang="en-US" sz="2800" dirty="0" smtClean="0">
              <a:solidFill>
                <a:schemeClr val="bg2"/>
              </a:solidFill>
              <a:latin typeface="Franklin Gothic Demi Cond" pitchFamily="34" charset="0"/>
            </a:endParaRPr>
          </a:p>
          <a:p>
            <a:pPr>
              <a:spcBef>
                <a:spcPct val="50000"/>
              </a:spcBef>
              <a:buFont typeface="Arial"/>
              <a:buChar char="•"/>
            </a:pPr>
            <a:r>
              <a:rPr lang="en-US" sz="2800" dirty="0" smtClean="0">
                <a:solidFill>
                  <a:schemeClr val="bg2"/>
                </a:solidFill>
                <a:latin typeface="Franklin Gothic Demi Cond" pitchFamily="34" charset="0"/>
              </a:rPr>
              <a:t> Portfolio </a:t>
            </a:r>
            <a:r>
              <a:rPr lang="en-US" sz="2800" dirty="0">
                <a:solidFill>
                  <a:schemeClr val="bg2"/>
                </a:solidFill>
                <a:latin typeface="Franklin Gothic Demi Cond" pitchFamily="34" charset="0"/>
              </a:rPr>
              <a:t>company products are primarily web-based</a:t>
            </a:r>
            <a:endParaRPr lang="en-US" sz="2800" dirty="0" smtClean="0">
              <a:solidFill>
                <a:schemeClr val="bg2"/>
              </a:solidFill>
              <a:latin typeface="Franklin Gothic Demi Cond" pitchFamily="34" charset="0"/>
            </a:endParaRPr>
          </a:p>
          <a:p>
            <a:pPr>
              <a:spcBef>
                <a:spcPct val="50000"/>
              </a:spcBef>
              <a:buFont typeface="Arial"/>
              <a:buChar char="•"/>
            </a:pPr>
            <a:r>
              <a:rPr lang="en-US" sz="2800" dirty="0" smtClean="0">
                <a:solidFill>
                  <a:schemeClr val="bg2"/>
                </a:solidFill>
                <a:latin typeface="Franklin Gothic Demi Cond" pitchFamily="34" charset="0"/>
              </a:rPr>
              <a:t> Average </a:t>
            </a:r>
            <a:r>
              <a:rPr lang="en-US" sz="2800" dirty="0">
                <a:solidFill>
                  <a:schemeClr val="bg2"/>
                </a:solidFill>
                <a:latin typeface="Franklin Gothic Demi Cond" pitchFamily="34" charset="0"/>
              </a:rPr>
              <a:t>investment of $100,000</a:t>
            </a:r>
            <a:endParaRPr lang="en-US" sz="2800" dirty="0" smtClean="0">
              <a:solidFill>
                <a:schemeClr val="bg2"/>
              </a:solidFill>
              <a:latin typeface="Franklin Gothic Demi Cond" pitchFamily="34" charset="0"/>
            </a:endParaRPr>
          </a:p>
          <a:p>
            <a:pPr>
              <a:spcBef>
                <a:spcPct val="50000"/>
              </a:spcBef>
              <a:buFont typeface="Arial"/>
              <a:buChar char="•"/>
            </a:pPr>
            <a:r>
              <a:rPr lang="en-US" sz="2800" dirty="0" smtClean="0">
                <a:solidFill>
                  <a:schemeClr val="bg2"/>
                </a:solidFill>
                <a:latin typeface="Franklin Gothic Demi Cond" pitchFamily="34" charset="0"/>
              </a:rPr>
              <a:t> Co</a:t>
            </a:r>
            <a:r>
              <a:rPr lang="en-US" sz="2800" dirty="0">
                <a:solidFill>
                  <a:schemeClr val="bg2"/>
                </a:solidFill>
                <a:latin typeface="Franklin Gothic Demi Cond" pitchFamily="34" charset="0"/>
              </a:rPr>
              <a:t>-invest with larger firms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381000" y="533400"/>
            <a:ext cx="8229600" cy="609600"/>
          </a:xfrm>
        </p:spPr>
        <p:txBody>
          <a:bodyPr/>
          <a:lstStyle/>
          <a:p>
            <a:pPr>
              <a:buFontTx/>
              <a:buNone/>
            </a:pPr>
            <a:r>
              <a:rPr lang="en-US" sz="3600" dirty="0" smtClean="0">
                <a:solidFill>
                  <a:srgbClr val="006600"/>
                </a:solidFill>
                <a:latin typeface="Franklin Gothic Demi Cond" pitchFamily="34" charset="0"/>
              </a:rPr>
              <a:t>Breaking the rules</a:t>
            </a:r>
            <a:endParaRPr lang="en-US" sz="3600" dirty="0">
              <a:solidFill>
                <a:srgbClr val="006600"/>
              </a:solidFill>
              <a:latin typeface="Franklin Gothic Demi Cond" pitchFamily="34" charset="0"/>
            </a:endParaRPr>
          </a:p>
        </p:txBody>
      </p:sp>
      <p:sp>
        <p:nvSpPr>
          <p:cNvPr id="8196" name="Text Box 4"/>
          <p:cNvSpPr txBox="1">
            <a:spLocks noChangeArrowheads="1"/>
          </p:cNvSpPr>
          <p:nvPr/>
        </p:nvSpPr>
        <p:spPr bwMode="auto">
          <a:xfrm>
            <a:off x="1676400" y="2895600"/>
            <a:ext cx="6096000" cy="52322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800" dirty="0" smtClean="0">
                <a:solidFill>
                  <a:srgbClr val="969696"/>
                </a:solidFill>
                <a:latin typeface="Franklin Gothic Demi Cond" pitchFamily="34" charset="0"/>
              </a:rPr>
              <a:t>(Don’t </a:t>
            </a:r>
            <a:r>
              <a:rPr lang="en-US" sz="2800" dirty="0">
                <a:solidFill>
                  <a:srgbClr val="969696"/>
                </a:solidFill>
                <a:latin typeface="Franklin Gothic Demi Cond" pitchFamily="34" charset="0"/>
              </a:rPr>
              <a:t>worry, we don’t break laws</a:t>
            </a:r>
            <a:r>
              <a:rPr lang="en-US" sz="2800" dirty="0" smtClean="0">
                <a:solidFill>
                  <a:srgbClr val="969696"/>
                </a:solidFill>
                <a:latin typeface="Franklin Gothic Demi Cond" pitchFamily="34" charset="0"/>
              </a:rPr>
              <a:t>.)</a:t>
            </a:r>
            <a:endParaRPr lang="en-US" sz="2800" dirty="0">
              <a:solidFill>
                <a:srgbClr val="969696"/>
              </a:solidFill>
              <a:latin typeface="Franklin Gothic Demi Cond"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381000" y="457200"/>
            <a:ext cx="8229600" cy="609600"/>
          </a:xfrm>
        </p:spPr>
        <p:txBody>
          <a:bodyPr/>
          <a:lstStyle/>
          <a:p>
            <a:pPr>
              <a:buFontTx/>
              <a:buNone/>
            </a:pPr>
            <a:r>
              <a:rPr lang="en-US" sz="3600" dirty="0" smtClean="0">
                <a:solidFill>
                  <a:srgbClr val="006600"/>
                </a:solidFill>
                <a:latin typeface="Franklin Gothic Demi Cond" pitchFamily="34" charset="0"/>
              </a:rPr>
              <a:t>Two</a:t>
            </a:r>
            <a:r>
              <a:rPr lang="en-US" sz="3600" dirty="0" smtClean="0">
                <a:solidFill>
                  <a:srgbClr val="006600"/>
                </a:solidFill>
                <a:latin typeface="Franklin Gothic Demi Cond" pitchFamily="34" charset="0"/>
              </a:rPr>
              <a:t> of our rule breakers</a:t>
            </a:r>
            <a:endParaRPr lang="en-US" sz="3600" dirty="0">
              <a:solidFill>
                <a:srgbClr val="006600"/>
              </a:solidFill>
              <a:latin typeface="Franklin Gothic Demi Cond" pitchFamily="34" charset="0"/>
            </a:endParaRPr>
          </a:p>
        </p:txBody>
      </p:sp>
      <p:sp>
        <p:nvSpPr>
          <p:cNvPr id="13315" name="Text Box 3"/>
          <p:cNvSpPr txBox="1">
            <a:spLocks noChangeArrowheads="1"/>
          </p:cNvSpPr>
          <p:nvPr/>
        </p:nvSpPr>
        <p:spPr bwMode="auto">
          <a:xfrm>
            <a:off x="838200" y="1524000"/>
            <a:ext cx="7848600" cy="366713"/>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13316" name="Text Box 4"/>
          <p:cNvSpPr txBox="1">
            <a:spLocks noChangeArrowheads="1"/>
          </p:cNvSpPr>
          <p:nvPr/>
        </p:nvSpPr>
        <p:spPr bwMode="auto">
          <a:xfrm>
            <a:off x="838200" y="1371600"/>
            <a:ext cx="7543800" cy="298543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200" dirty="0" smtClean="0">
                <a:solidFill>
                  <a:srgbClr val="969696"/>
                </a:solidFill>
                <a:latin typeface="Franklin Gothic Demi Cond" pitchFamily="34" charset="0"/>
              </a:rPr>
              <a:t/>
            </a:r>
            <a:br>
              <a:rPr lang="en-US" sz="2200" dirty="0" smtClean="0">
                <a:solidFill>
                  <a:srgbClr val="969696"/>
                </a:solidFill>
                <a:latin typeface="Franklin Gothic Demi Cond" pitchFamily="34" charset="0"/>
              </a:rPr>
            </a:br>
            <a:r>
              <a:rPr lang="en-US" sz="2200" dirty="0" smtClean="0">
                <a:solidFill>
                  <a:srgbClr val="969696"/>
                </a:solidFill>
                <a:latin typeface="Franklin Gothic Demi Cond" pitchFamily="34" charset="0"/>
              </a:rPr>
              <a:t/>
            </a:r>
            <a:br>
              <a:rPr lang="en-US" sz="2200" dirty="0" smtClean="0">
                <a:solidFill>
                  <a:srgbClr val="969696"/>
                </a:solidFill>
                <a:latin typeface="Franklin Gothic Demi Cond" pitchFamily="34" charset="0"/>
              </a:rPr>
            </a:br>
            <a:r>
              <a:rPr lang="en-US" sz="2400" dirty="0" smtClean="0">
                <a:solidFill>
                  <a:srgbClr val="969696"/>
                </a:solidFill>
                <a:latin typeface="Franklin Gothic Demi Cond" pitchFamily="34" charset="0"/>
              </a:rPr>
              <a:t/>
            </a:r>
            <a:br>
              <a:rPr lang="en-US" sz="2400" dirty="0" smtClean="0">
                <a:solidFill>
                  <a:srgbClr val="969696"/>
                </a:solidFill>
                <a:latin typeface="Franklin Gothic Demi Cond" pitchFamily="34" charset="0"/>
              </a:rPr>
            </a:br>
            <a:endParaRPr lang="en-US" sz="2400" dirty="0">
              <a:latin typeface="Franklin Gothic Demi Cond" pitchFamily="34" charset="0"/>
            </a:endParaRPr>
          </a:p>
          <a:p>
            <a:pPr>
              <a:spcBef>
                <a:spcPct val="50000"/>
              </a:spcBef>
            </a:pPr>
            <a:endParaRPr lang="en-US" sz="2400" dirty="0">
              <a:solidFill>
                <a:srgbClr val="969696"/>
              </a:solidFill>
              <a:latin typeface="Franklin Gothic Demi Cond" pitchFamily="34" charset="0"/>
            </a:endParaRPr>
          </a:p>
          <a:p>
            <a:pPr>
              <a:spcBef>
                <a:spcPct val="50000"/>
              </a:spcBef>
            </a:pPr>
            <a:r>
              <a:rPr lang="en-US" sz="2400" dirty="0">
                <a:solidFill>
                  <a:srgbClr val="969696"/>
                </a:solidFill>
                <a:latin typeface="Franklin Gothic Demi Cond" pitchFamily="34" charset="0"/>
              </a:rPr>
              <a:t/>
            </a:r>
            <a:br>
              <a:rPr lang="en-US" sz="2400" dirty="0">
                <a:solidFill>
                  <a:srgbClr val="969696"/>
                </a:solidFill>
                <a:latin typeface="Franklin Gothic Demi Cond" pitchFamily="34" charset="0"/>
              </a:rPr>
            </a:br>
            <a:endParaRPr lang="en-US" sz="2400" dirty="0">
              <a:solidFill>
                <a:srgbClr val="969696"/>
              </a:solidFill>
              <a:latin typeface="Franklin Gothic Demi Cond" pitchFamily="34" charset="0"/>
            </a:endParaRPr>
          </a:p>
        </p:txBody>
      </p:sp>
      <p:pic>
        <p:nvPicPr>
          <p:cNvPr id="7" name="Picture 8" descr="ANd9GcRxzmALD1Bu5LlT7sDvT2C-pqQPlxk_zXwlKh60LFrkCwwIHBFR"/>
          <p:cNvPicPr>
            <a:picLocks noChangeAspect="1" noChangeArrowheads="1"/>
          </p:cNvPicPr>
          <p:nvPr/>
        </p:nvPicPr>
        <p:blipFill>
          <a:blip r:embed="rId3"/>
          <a:srcRect/>
          <a:stretch>
            <a:fillRect/>
          </a:stretch>
        </p:blipFill>
        <p:spPr bwMode="auto">
          <a:xfrm>
            <a:off x="2895600" y="3886200"/>
            <a:ext cx="2684477" cy="2286000"/>
          </a:xfrm>
          <a:prstGeom prst="rect">
            <a:avLst/>
          </a:prstGeom>
          <a:noFill/>
        </p:spPr>
      </p:pic>
      <p:pic>
        <p:nvPicPr>
          <p:cNvPr id="8" name="Picture 8" descr="ANd9GcR2JPHTcZ7i8IPUiir5xwO5DBJujrFfOtWVt3aelf_IrnYEIddgZw"/>
          <p:cNvPicPr>
            <a:picLocks noChangeAspect="1" noChangeArrowheads="1"/>
          </p:cNvPicPr>
          <p:nvPr/>
        </p:nvPicPr>
        <p:blipFill>
          <a:blip r:embed="rId4"/>
          <a:srcRect/>
          <a:stretch>
            <a:fillRect/>
          </a:stretch>
        </p:blipFill>
        <p:spPr bwMode="auto">
          <a:xfrm>
            <a:off x="429883" y="1524000"/>
            <a:ext cx="8333117" cy="1752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381000" y="381000"/>
            <a:ext cx="8229600" cy="609600"/>
          </a:xfrm>
        </p:spPr>
        <p:txBody>
          <a:bodyPr/>
          <a:lstStyle/>
          <a:p>
            <a:pPr>
              <a:buFontTx/>
              <a:buNone/>
            </a:pPr>
            <a:r>
              <a:rPr lang="en-US" sz="3600" dirty="0" smtClean="0">
                <a:solidFill>
                  <a:srgbClr val="006600"/>
                </a:solidFill>
                <a:latin typeface="Franklin Gothic Demi Cond" pitchFamily="34" charset="0"/>
              </a:rPr>
              <a:t>The movers and shakers</a:t>
            </a:r>
            <a:endParaRPr lang="en-US" sz="3600" dirty="0">
              <a:solidFill>
                <a:srgbClr val="006600"/>
              </a:solidFill>
              <a:latin typeface="Franklin Gothic Demi Cond" pitchFamily="34" charset="0"/>
            </a:endParaRPr>
          </a:p>
        </p:txBody>
      </p:sp>
      <p:sp>
        <p:nvSpPr>
          <p:cNvPr id="23555" name="Text Box 3"/>
          <p:cNvSpPr txBox="1">
            <a:spLocks noChangeArrowheads="1"/>
          </p:cNvSpPr>
          <p:nvPr/>
        </p:nvSpPr>
        <p:spPr bwMode="auto">
          <a:xfrm>
            <a:off x="838200" y="1524000"/>
            <a:ext cx="7848600" cy="366713"/>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23556" name="Text Box 4"/>
          <p:cNvSpPr txBox="1">
            <a:spLocks noChangeArrowheads="1"/>
          </p:cNvSpPr>
          <p:nvPr/>
        </p:nvSpPr>
        <p:spPr bwMode="auto">
          <a:xfrm>
            <a:off x="0" y="1066800"/>
            <a:ext cx="7543800" cy="3170099"/>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200" b="1" dirty="0">
                <a:solidFill>
                  <a:srgbClr val="969696"/>
                </a:solidFill>
                <a:latin typeface="Franklin Gothic Demi Cond" pitchFamily="34" charset="0"/>
              </a:rPr>
              <a:t>JASON RAZNICK, Managing Partner</a:t>
            </a:r>
          </a:p>
          <a:p>
            <a:r>
              <a:rPr lang="en-US" sz="2200" dirty="0" smtClean="0">
                <a:solidFill>
                  <a:srgbClr val="969696"/>
                </a:solidFill>
                <a:latin typeface="Franklin Gothic Demi Cond" pitchFamily="34" charset="0"/>
              </a:rPr>
              <a:t>	</a:t>
            </a:r>
          </a:p>
          <a:p>
            <a:pPr>
              <a:spcBef>
                <a:spcPct val="50000"/>
              </a:spcBef>
            </a:pPr>
            <a:r>
              <a:rPr lang="en-US" sz="2400" dirty="0">
                <a:solidFill>
                  <a:srgbClr val="969696"/>
                </a:solidFill>
                <a:latin typeface="Franklin Gothic Demi Cond" pitchFamily="34" charset="0"/>
              </a:rPr>
              <a:t/>
            </a:r>
            <a:br>
              <a:rPr lang="en-US" sz="2400" dirty="0">
                <a:solidFill>
                  <a:srgbClr val="969696"/>
                </a:solidFill>
                <a:latin typeface="Franklin Gothic Demi Cond" pitchFamily="34" charset="0"/>
              </a:rPr>
            </a:br>
            <a:endParaRPr lang="en-US" sz="2400" dirty="0">
              <a:latin typeface="Franklin Gothic Demi Cond" pitchFamily="34" charset="0"/>
            </a:endParaRPr>
          </a:p>
          <a:p>
            <a:pPr>
              <a:spcBef>
                <a:spcPct val="50000"/>
              </a:spcBef>
            </a:pPr>
            <a:endParaRPr lang="en-US" sz="2400" dirty="0">
              <a:solidFill>
                <a:srgbClr val="969696"/>
              </a:solidFill>
              <a:latin typeface="Franklin Gothic Demi Cond" pitchFamily="34" charset="0"/>
            </a:endParaRPr>
          </a:p>
          <a:p>
            <a:pPr>
              <a:spcBef>
                <a:spcPct val="50000"/>
              </a:spcBef>
            </a:pPr>
            <a:r>
              <a:rPr lang="en-US" sz="2400" dirty="0">
                <a:solidFill>
                  <a:srgbClr val="969696"/>
                </a:solidFill>
                <a:latin typeface="Franklin Gothic Demi Cond" pitchFamily="34" charset="0"/>
              </a:rPr>
              <a:t/>
            </a:r>
            <a:br>
              <a:rPr lang="en-US" sz="2400" dirty="0">
                <a:solidFill>
                  <a:srgbClr val="969696"/>
                </a:solidFill>
                <a:latin typeface="Franklin Gothic Demi Cond" pitchFamily="34" charset="0"/>
              </a:rPr>
            </a:br>
            <a:endParaRPr lang="en-US" sz="2400" dirty="0">
              <a:solidFill>
                <a:srgbClr val="969696"/>
              </a:solidFill>
              <a:latin typeface="Franklin Gothic Demi Cond" pitchFamily="34" charset="0"/>
            </a:endParaRPr>
          </a:p>
        </p:txBody>
      </p:sp>
      <p:pic>
        <p:nvPicPr>
          <p:cNvPr id="23558" name="Picture 6" descr="Jason%20Raznick"/>
          <p:cNvPicPr>
            <a:picLocks noChangeAspect="1" noChangeArrowheads="1"/>
          </p:cNvPicPr>
          <p:nvPr/>
        </p:nvPicPr>
        <p:blipFill>
          <a:blip r:embed="rId2"/>
          <a:srcRect/>
          <a:stretch>
            <a:fillRect/>
          </a:stretch>
        </p:blipFill>
        <p:spPr bwMode="auto">
          <a:xfrm>
            <a:off x="146002" y="1524000"/>
            <a:ext cx="1758998" cy="1600200"/>
          </a:xfrm>
          <a:prstGeom prst="rect">
            <a:avLst/>
          </a:prstGeom>
          <a:noFill/>
        </p:spPr>
      </p:pic>
      <p:sp>
        <p:nvSpPr>
          <p:cNvPr id="10" name="Text Box 4"/>
          <p:cNvSpPr txBox="1">
            <a:spLocks noChangeArrowheads="1"/>
          </p:cNvSpPr>
          <p:nvPr/>
        </p:nvSpPr>
        <p:spPr bwMode="auto">
          <a:xfrm>
            <a:off x="76200" y="4724400"/>
            <a:ext cx="7543800" cy="3170099"/>
          </a:xfrm>
          <a:prstGeom prst="rect">
            <a:avLst/>
          </a:prstGeom>
          <a:noFill/>
          <a:ln w="9525">
            <a:noFill/>
            <a:miter lim="800000"/>
            <a:headEnd/>
            <a:tailEnd/>
          </a:ln>
          <a:effectLst/>
        </p:spPr>
        <p:txBody>
          <a:bodyPr wrap="square">
            <a:prstTxWarp prst="textNoShape">
              <a:avLst/>
            </a:prstTxWarp>
            <a:spAutoFit/>
          </a:bodyPr>
          <a:lstStyle/>
          <a:p>
            <a:r>
              <a:rPr lang="en-US" sz="2200" b="1" dirty="0" smtClean="0">
                <a:solidFill>
                  <a:srgbClr val="969696"/>
                </a:solidFill>
                <a:latin typeface="Franklin Gothic Demi Cond" pitchFamily="34" charset="0"/>
              </a:rPr>
              <a:t>JAMES </a:t>
            </a:r>
            <a:r>
              <a:rPr lang="en-US" sz="2200" b="1" dirty="0">
                <a:solidFill>
                  <a:srgbClr val="969696"/>
                </a:solidFill>
                <a:latin typeface="Franklin Gothic Demi Cond" pitchFamily="34" charset="0"/>
              </a:rPr>
              <a:t>ALTUCHER, Adviser</a:t>
            </a:r>
          </a:p>
          <a:p>
            <a:r>
              <a:rPr lang="en-US" sz="2200" dirty="0">
                <a:solidFill>
                  <a:srgbClr val="969696"/>
                </a:solidFill>
                <a:latin typeface="Franklin Gothic Demi Cond" pitchFamily="34" charset="0"/>
              </a:rPr>
              <a:t>	</a:t>
            </a:r>
            <a:r>
              <a:rPr lang="en-US" sz="2200" dirty="0" smtClean="0">
                <a:solidFill>
                  <a:srgbClr val="969696"/>
                </a:solidFill>
                <a:latin typeface="Franklin Gothic Demi Cond" pitchFamily="34" charset="0"/>
              </a:rPr>
              <a:t>	</a:t>
            </a:r>
          </a:p>
          <a:p>
            <a:pPr>
              <a:spcBef>
                <a:spcPct val="50000"/>
              </a:spcBef>
            </a:pPr>
            <a:r>
              <a:rPr lang="en-US" sz="2400" dirty="0">
                <a:solidFill>
                  <a:srgbClr val="969696"/>
                </a:solidFill>
                <a:latin typeface="Franklin Gothic Demi Cond" pitchFamily="34" charset="0"/>
              </a:rPr>
              <a:t/>
            </a:r>
            <a:br>
              <a:rPr lang="en-US" sz="2400" dirty="0">
                <a:solidFill>
                  <a:srgbClr val="969696"/>
                </a:solidFill>
                <a:latin typeface="Franklin Gothic Demi Cond" pitchFamily="34" charset="0"/>
              </a:rPr>
            </a:br>
            <a:endParaRPr lang="en-US" sz="2400" dirty="0">
              <a:latin typeface="Franklin Gothic Demi Cond" pitchFamily="34" charset="0"/>
            </a:endParaRPr>
          </a:p>
          <a:p>
            <a:pPr>
              <a:spcBef>
                <a:spcPct val="50000"/>
              </a:spcBef>
            </a:pPr>
            <a:endParaRPr lang="en-US" sz="2400" dirty="0">
              <a:solidFill>
                <a:srgbClr val="969696"/>
              </a:solidFill>
              <a:latin typeface="Franklin Gothic Demi Cond" pitchFamily="34" charset="0"/>
            </a:endParaRPr>
          </a:p>
          <a:p>
            <a:pPr>
              <a:spcBef>
                <a:spcPct val="50000"/>
              </a:spcBef>
            </a:pPr>
            <a:r>
              <a:rPr lang="en-US" sz="2400" dirty="0">
                <a:solidFill>
                  <a:srgbClr val="969696"/>
                </a:solidFill>
                <a:latin typeface="Franklin Gothic Demi Cond" pitchFamily="34" charset="0"/>
              </a:rPr>
              <a:t/>
            </a:r>
            <a:br>
              <a:rPr lang="en-US" sz="2400" dirty="0">
                <a:solidFill>
                  <a:srgbClr val="969696"/>
                </a:solidFill>
                <a:latin typeface="Franklin Gothic Demi Cond" pitchFamily="34" charset="0"/>
              </a:rPr>
            </a:br>
            <a:endParaRPr lang="en-US" sz="2400" dirty="0">
              <a:solidFill>
                <a:srgbClr val="969696"/>
              </a:solidFill>
              <a:latin typeface="Franklin Gothic Demi Cond" pitchFamily="34" charset="0"/>
            </a:endParaRPr>
          </a:p>
        </p:txBody>
      </p:sp>
      <p:pic>
        <p:nvPicPr>
          <p:cNvPr id="12" name="Picture 8" descr="ANd9GcQdmMakJUeX0hFNz0Odho2_Mydx4qCKid3f4FXby_THI94gNgzN"/>
          <p:cNvPicPr>
            <a:picLocks noChangeAspect="1" noChangeArrowheads="1"/>
          </p:cNvPicPr>
          <p:nvPr/>
        </p:nvPicPr>
        <p:blipFill>
          <a:blip r:embed="rId3"/>
          <a:srcRect/>
          <a:stretch>
            <a:fillRect/>
          </a:stretch>
        </p:blipFill>
        <p:spPr bwMode="auto">
          <a:xfrm>
            <a:off x="7010274" y="3276600"/>
            <a:ext cx="2044847" cy="1600200"/>
          </a:xfrm>
          <a:prstGeom prst="rect">
            <a:avLst/>
          </a:prstGeom>
          <a:noFill/>
        </p:spPr>
      </p:pic>
      <p:pic>
        <p:nvPicPr>
          <p:cNvPr id="13" name="Picture 10" descr="ANd9GcRGyZGO71o0s77usCtkgZYSbTh1KRbPZ-JHj0BpmBVPs899sKnS"/>
          <p:cNvPicPr>
            <a:picLocks noChangeAspect="1" noChangeArrowheads="1"/>
          </p:cNvPicPr>
          <p:nvPr/>
        </p:nvPicPr>
        <p:blipFill>
          <a:blip r:embed="rId4"/>
          <a:srcRect/>
          <a:stretch>
            <a:fillRect/>
          </a:stretch>
        </p:blipFill>
        <p:spPr bwMode="auto">
          <a:xfrm>
            <a:off x="0" y="5181600"/>
            <a:ext cx="1850367" cy="1676400"/>
          </a:xfrm>
          <a:prstGeom prst="rect">
            <a:avLst/>
          </a:prstGeom>
          <a:noFill/>
        </p:spPr>
      </p:pic>
      <p:sp>
        <p:nvSpPr>
          <p:cNvPr id="14" name="TextBox 13"/>
          <p:cNvSpPr txBox="1"/>
          <p:nvPr/>
        </p:nvSpPr>
        <p:spPr>
          <a:xfrm>
            <a:off x="1524000" y="3398728"/>
            <a:ext cx="5334000" cy="1554272"/>
          </a:xfrm>
          <a:prstGeom prst="rect">
            <a:avLst/>
          </a:prstGeom>
          <a:noFill/>
        </p:spPr>
        <p:txBody>
          <a:bodyPr wrap="square" rtlCol="0">
            <a:spAutoFit/>
          </a:bodyPr>
          <a:lstStyle/>
          <a:p>
            <a:pPr algn="r"/>
            <a:r>
              <a:rPr lang="en-US" sz="2200" dirty="0" smtClean="0">
                <a:solidFill>
                  <a:srgbClr val="969696"/>
                </a:solidFill>
                <a:latin typeface="Franklin Gothic Demi Cond" pitchFamily="34" charset="0"/>
              </a:rPr>
              <a:t>Founder and CEO of </a:t>
            </a:r>
            <a:r>
              <a:rPr lang="en-US" sz="2200" dirty="0" err="1" smtClean="0">
                <a:solidFill>
                  <a:srgbClr val="969696"/>
                </a:solidFill>
                <a:latin typeface="Franklin Gothic Demi Cond" pitchFamily="34" charset="0"/>
              </a:rPr>
              <a:t>Stocktwits</a:t>
            </a:r>
            <a:r>
              <a:rPr lang="en-US" sz="2200" dirty="0" smtClean="0">
                <a:solidFill>
                  <a:srgbClr val="969696"/>
                </a:solidFill>
                <a:latin typeface="Franklin Gothic Demi Cond" pitchFamily="34" charset="0"/>
              </a:rPr>
              <a:t> 	</a:t>
            </a:r>
          </a:p>
          <a:p>
            <a:pPr algn="r"/>
            <a:r>
              <a:rPr lang="en-US" sz="2200" dirty="0" smtClean="0">
                <a:solidFill>
                  <a:srgbClr val="969696"/>
                </a:solidFill>
                <a:latin typeface="Franklin Gothic Demi Cond" pitchFamily="34" charset="0"/>
              </a:rPr>
              <a:t>		Managing Partner, Social Leverage</a:t>
            </a:r>
          </a:p>
          <a:p>
            <a:pPr algn="r">
              <a:spcAft>
                <a:spcPct val="50000"/>
              </a:spcAft>
            </a:pPr>
            <a:r>
              <a:rPr lang="en-US" sz="2200" dirty="0" smtClean="0">
                <a:solidFill>
                  <a:srgbClr val="969696"/>
                </a:solidFill>
                <a:latin typeface="Franklin Gothic Demi Cond" pitchFamily="34" charset="0"/>
              </a:rPr>
              <a:t>		Founder, </a:t>
            </a:r>
            <a:r>
              <a:rPr lang="en-US" sz="2200" dirty="0" err="1" smtClean="0">
                <a:solidFill>
                  <a:srgbClr val="969696"/>
                </a:solidFill>
                <a:latin typeface="Franklin Gothic Demi Cond" pitchFamily="34" charset="0"/>
              </a:rPr>
              <a:t>Wallstrip</a:t>
            </a:r>
            <a:r>
              <a:rPr lang="en-US" sz="2200" dirty="0" smtClean="0">
                <a:solidFill>
                  <a:srgbClr val="969696"/>
                </a:solidFill>
                <a:latin typeface="Franklin Gothic Demi Cond" pitchFamily="34" charset="0"/>
              </a:rPr>
              <a:t> (sold to CBS</a:t>
            </a:r>
            <a:r>
              <a:rPr lang="en-US" dirty="0" smtClean="0">
                <a:solidFill>
                  <a:srgbClr val="969696"/>
                </a:solidFill>
                <a:latin typeface="Franklin Gothic Demi Cond" pitchFamily="34" charset="0"/>
              </a:rPr>
              <a:t>) </a:t>
            </a:r>
          </a:p>
          <a:p>
            <a:endParaRPr lang="en-US" dirty="0"/>
          </a:p>
        </p:txBody>
      </p:sp>
      <p:sp>
        <p:nvSpPr>
          <p:cNvPr id="15" name="TextBox 14"/>
          <p:cNvSpPr txBox="1"/>
          <p:nvPr/>
        </p:nvSpPr>
        <p:spPr>
          <a:xfrm>
            <a:off x="5181600" y="2819400"/>
            <a:ext cx="4114800" cy="707886"/>
          </a:xfrm>
          <a:prstGeom prst="rect">
            <a:avLst/>
          </a:prstGeom>
          <a:noFill/>
        </p:spPr>
        <p:txBody>
          <a:bodyPr wrap="square" rtlCol="0">
            <a:spAutoFit/>
          </a:bodyPr>
          <a:lstStyle/>
          <a:p>
            <a:r>
              <a:rPr lang="en-US" sz="2200" b="1" dirty="0" smtClean="0">
                <a:solidFill>
                  <a:srgbClr val="969696"/>
                </a:solidFill>
                <a:latin typeface="Franklin Gothic Demi Cond" pitchFamily="34" charset="0"/>
              </a:rPr>
              <a:t>HOWARD LINDZON, Adviser</a:t>
            </a:r>
          </a:p>
          <a:p>
            <a:endParaRPr lang="en-US" dirty="0"/>
          </a:p>
        </p:txBody>
      </p:sp>
      <p:sp>
        <p:nvSpPr>
          <p:cNvPr id="16" name="TextBox 15"/>
          <p:cNvSpPr txBox="1"/>
          <p:nvPr/>
        </p:nvSpPr>
        <p:spPr>
          <a:xfrm>
            <a:off x="1828800" y="5182850"/>
            <a:ext cx="6400800" cy="1446550"/>
          </a:xfrm>
          <a:prstGeom prst="rect">
            <a:avLst/>
          </a:prstGeom>
          <a:noFill/>
        </p:spPr>
        <p:txBody>
          <a:bodyPr wrap="square" rtlCol="0">
            <a:spAutoFit/>
          </a:bodyPr>
          <a:lstStyle/>
          <a:p>
            <a:r>
              <a:rPr lang="en-US" sz="2200" dirty="0" smtClean="0">
                <a:solidFill>
                  <a:srgbClr val="969696"/>
                </a:solidFill>
                <a:latin typeface="Franklin Gothic Demi Cond" pitchFamily="34" charset="0"/>
              </a:rPr>
              <a:t>Founder, </a:t>
            </a:r>
            <a:r>
              <a:rPr lang="en-US" sz="2200" dirty="0" err="1" smtClean="0">
                <a:solidFill>
                  <a:srgbClr val="969696"/>
                </a:solidFill>
                <a:latin typeface="Franklin Gothic Demi Cond" pitchFamily="34" charset="0"/>
              </a:rPr>
              <a:t>Stockpickr</a:t>
            </a:r>
            <a:endParaRPr lang="en-US" sz="2200" dirty="0" smtClean="0">
              <a:solidFill>
                <a:srgbClr val="969696"/>
              </a:solidFill>
              <a:latin typeface="Franklin Gothic Demi Cond" pitchFamily="34" charset="0"/>
            </a:endParaRPr>
          </a:p>
          <a:p>
            <a:r>
              <a:rPr lang="en-US" sz="2200" dirty="0" smtClean="0">
                <a:solidFill>
                  <a:srgbClr val="969696"/>
                </a:solidFill>
                <a:latin typeface="Franklin Gothic Demi Cond" pitchFamily="34" charset="0"/>
              </a:rPr>
              <a:t>Managing Partner, Formula Capital</a:t>
            </a:r>
          </a:p>
          <a:p>
            <a:r>
              <a:rPr lang="en-US" sz="2200" dirty="0" smtClean="0">
                <a:solidFill>
                  <a:srgbClr val="969696"/>
                </a:solidFill>
                <a:latin typeface="Franklin Gothic Demi Cond" pitchFamily="34" charset="0"/>
              </a:rPr>
              <a:t>Blogger, </a:t>
            </a:r>
            <a:r>
              <a:rPr lang="en-US" sz="2200" dirty="0" err="1" smtClean="0">
                <a:solidFill>
                  <a:srgbClr val="969696"/>
                </a:solidFill>
                <a:latin typeface="Franklin Gothic Demi Cond" pitchFamily="34" charset="0"/>
              </a:rPr>
              <a:t>www.jamesaltucher.com</a:t>
            </a:r>
            <a:endParaRPr lang="en-US" sz="2200" dirty="0" smtClean="0">
              <a:solidFill>
                <a:srgbClr val="969696"/>
              </a:solidFill>
              <a:latin typeface="Franklin Gothic Demi Cond" pitchFamily="34" charset="0"/>
            </a:endParaRPr>
          </a:p>
          <a:p>
            <a:endParaRPr lang="en-US" sz="2200" dirty="0"/>
          </a:p>
        </p:txBody>
      </p:sp>
      <p:sp>
        <p:nvSpPr>
          <p:cNvPr id="17" name="TextBox 16"/>
          <p:cNvSpPr txBox="1"/>
          <p:nvPr/>
        </p:nvSpPr>
        <p:spPr>
          <a:xfrm>
            <a:off x="1905000" y="1524000"/>
            <a:ext cx="6705600" cy="1554272"/>
          </a:xfrm>
          <a:prstGeom prst="rect">
            <a:avLst/>
          </a:prstGeom>
          <a:noFill/>
        </p:spPr>
        <p:txBody>
          <a:bodyPr wrap="square" rtlCol="0">
            <a:spAutoFit/>
          </a:bodyPr>
          <a:lstStyle/>
          <a:p>
            <a:r>
              <a:rPr lang="en-US" sz="2200" dirty="0" smtClean="0">
                <a:solidFill>
                  <a:srgbClr val="969696"/>
                </a:solidFill>
                <a:latin typeface="Franklin Gothic Demi Cond" pitchFamily="34" charset="0"/>
              </a:rPr>
              <a:t>Founder and CEO of </a:t>
            </a:r>
            <a:r>
              <a:rPr lang="en-US" sz="2200" dirty="0" err="1" smtClean="0">
                <a:solidFill>
                  <a:srgbClr val="969696"/>
                </a:solidFill>
                <a:latin typeface="Franklin Gothic Demi Cond" pitchFamily="34" charset="0"/>
              </a:rPr>
              <a:t>Benzinga</a:t>
            </a:r>
            <a:endParaRPr lang="en-US" sz="2200" dirty="0" smtClean="0">
              <a:solidFill>
                <a:srgbClr val="969696"/>
              </a:solidFill>
              <a:latin typeface="Franklin Gothic Demi Cond" pitchFamily="34" charset="0"/>
            </a:endParaRPr>
          </a:p>
          <a:p>
            <a:r>
              <a:rPr lang="en-US" sz="2200" dirty="0" smtClean="0">
                <a:solidFill>
                  <a:srgbClr val="969696"/>
                </a:solidFill>
                <a:latin typeface="Franklin Gothic Demi Cond" pitchFamily="34" charset="0"/>
              </a:rPr>
              <a:t>Guest host of CNBC’s Fast Money </a:t>
            </a:r>
            <a:r>
              <a:rPr lang="en-US" sz="2200" dirty="0" err="1" smtClean="0">
                <a:solidFill>
                  <a:srgbClr val="969696"/>
                </a:solidFill>
                <a:latin typeface="Franklin Gothic Demi Cond" pitchFamily="34" charset="0"/>
              </a:rPr>
              <a:t>Haltime</a:t>
            </a:r>
            <a:r>
              <a:rPr lang="en-US" sz="2200" dirty="0" smtClean="0">
                <a:solidFill>
                  <a:srgbClr val="969696"/>
                </a:solidFill>
                <a:latin typeface="Franklin Gothic Demi Cond" pitchFamily="34" charset="0"/>
              </a:rPr>
              <a:t> Report</a:t>
            </a:r>
          </a:p>
          <a:p>
            <a:pPr>
              <a:spcAft>
                <a:spcPct val="50000"/>
              </a:spcAft>
            </a:pPr>
            <a:r>
              <a:rPr lang="en-US" sz="2200" dirty="0" smtClean="0">
                <a:solidFill>
                  <a:srgbClr val="969696"/>
                </a:solidFill>
                <a:latin typeface="Franklin Gothic Demi Cond" pitchFamily="34" charset="0"/>
              </a:rPr>
              <a:t>JVS Rising Entrepreneur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381000" y="533400"/>
            <a:ext cx="8229600" cy="609600"/>
          </a:xfrm>
        </p:spPr>
        <p:txBody>
          <a:bodyPr/>
          <a:lstStyle/>
          <a:p>
            <a:pPr>
              <a:buFontTx/>
              <a:buNone/>
            </a:pPr>
            <a:r>
              <a:rPr lang="en-US" sz="3600" dirty="0">
                <a:solidFill>
                  <a:srgbClr val="006600"/>
                </a:solidFill>
                <a:latin typeface="Franklin Gothic Demi Cond" pitchFamily="34" charset="0"/>
              </a:rPr>
              <a:t>We offer more than just capital</a:t>
            </a:r>
          </a:p>
        </p:txBody>
      </p:sp>
      <p:sp>
        <p:nvSpPr>
          <p:cNvPr id="18435" name="Text Box 3"/>
          <p:cNvSpPr txBox="1">
            <a:spLocks noChangeArrowheads="1"/>
          </p:cNvSpPr>
          <p:nvPr/>
        </p:nvSpPr>
        <p:spPr bwMode="auto">
          <a:xfrm>
            <a:off x="838200" y="1524000"/>
            <a:ext cx="7848600" cy="366713"/>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pic>
        <p:nvPicPr>
          <p:cNvPr id="7" name="Picture 6" descr="cnbc logo.png"/>
          <p:cNvPicPr>
            <a:picLocks noChangeAspect="1"/>
          </p:cNvPicPr>
          <p:nvPr/>
        </p:nvPicPr>
        <p:blipFill>
          <a:blip r:embed="rId3"/>
          <a:stretch>
            <a:fillRect/>
          </a:stretch>
        </p:blipFill>
        <p:spPr>
          <a:xfrm>
            <a:off x="2819400" y="1531620"/>
            <a:ext cx="3048000" cy="2278380"/>
          </a:xfrm>
          <a:prstGeom prst="rect">
            <a:avLst/>
          </a:prstGeom>
        </p:spPr>
      </p:pic>
      <p:pic>
        <p:nvPicPr>
          <p:cNvPr id="8" name="Picture 12" descr="ANd9GcRj-JDwiCWBjg5ybyIIHaCVO7H6PRlSfzECbc3TyLvRLT30d_Yx"/>
          <p:cNvPicPr>
            <a:picLocks noChangeAspect="1" noChangeArrowheads="1"/>
          </p:cNvPicPr>
          <p:nvPr/>
        </p:nvPicPr>
        <p:blipFill>
          <a:blip r:embed="rId4"/>
          <a:srcRect/>
          <a:stretch>
            <a:fillRect/>
          </a:stretch>
        </p:blipFill>
        <p:spPr bwMode="auto">
          <a:xfrm>
            <a:off x="2286000" y="4495800"/>
            <a:ext cx="4344537" cy="1524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381000" y="533400"/>
            <a:ext cx="8229600" cy="609600"/>
          </a:xfrm>
        </p:spPr>
        <p:txBody>
          <a:bodyPr/>
          <a:lstStyle/>
          <a:p>
            <a:pPr>
              <a:buFontTx/>
              <a:buNone/>
            </a:pPr>
            <a:r>
              <a:rPr lang="en-US" sz="3600" dirty="0">
                <a:solidFill>
                  <a:srgbClr val="006600"/>
                </a:solidFill>
                <a:latin typeface="Franklin Gothic Demi Cond" pitchFamily="34" charset="0"/>
              </a:rPr>
              <a:t>Current Portfolio</a:t>
            </a:r>
          </a:p>
        </p:txBody>
      </p:sp>
      <p:sp>
        <p:nvSpPr>
          <p:cNvPr id="16387" name="Text Box 3"/>
          <p:cNvSpPr txBox="1">
            <a:spLocks noChangeArrowheads="1"/>
          </p:cNvSpPr>
          <p:nvPr/>
        </p:nvSpPr>
        <p:spPr bwMode="auto">
          <a:xfrm>
            <a:off x="838200" y="1524000"/>
            <a:ext cx="7848600" cy="366713"/>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16388" name="Text Box 4"/>
          <p:cNvSpPr txBox="1">
            <a:spLocks noChangeArrowheads="1"/>
          </p:cNvSpPr>
          <p:nvPr/>
        </p:nvSpPr>
        <p:spPr bwMode="auto">
          <a:xfrm>
            <a:off x="838200" y="1371600"/>
            <a:ext cx="7543800" cy="30749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800" dirty="0">
                <a:solidFill>
                  <a:srgbClr val="969696"/>
                </a:solidFill>
                <a:latin typeface="Franklin Gothic Demi Cond" pitchFamily="34" charset="0"/>
              </a:rPr>
              <a:t>Independent</a:t>
            </a:r>
          </a:p>
          <a:p>
            <a:pPr>
              <a:spcBef>
                <a:spcPct val="50000"/>
              </a:spcBef>
            </a:pPr>
            <a:r>
              <a:rPr lang="en-US" sz="2400" dirty="0">
                <a:solidFill>
                  <a:srgbClr val="969696"/>
                </a:solidFill>
                <a:latin typeface="Franklin Gothic Demi Cond" pitchFamily="34" charset="0"/>
              </a:rPr>
              <a:t>	</a:t>
            </a:r>
            <a:endParaRPr lang="en-US" sz="2400" dirty="0">
              <a:latin typeface="Franklin Gothic Demi Cond" pitchFamily="34" charset="0"/>
            </a:endParaRPr>
          </a:p>
          <a:p>
            <a:pPr>
              <a:spcBef>
                <a:spcPct val="50000"/>
              </a:spcBef>
            </a:pPr>
            <a:endParaRPr lang="en-US" sz="2400" dirty="0">
              <a:solidFill>
                <a:srgbClr val="969696"/>
              </a:solidFill>
              <a:latin typeface="Franklin Gothic Demi Cond" pitchFamily="34" charset="0"/>
            </a:endParaRPr>
          </a:p>
          <a:p>
            <a:pPr>
              <a:spcBef>
                <a:spcPct val="50000"/>
              </a:spcBef>
            </a:pPr>
            <a:r>
              <a:rPr lang="en-US" sz="2400" dirty="0">
                <a:solidFill>
                  <a:srgbClr val="969696"/>
                </a:solidFill>
                <a:latin typeface="Franklin Gothic Demi Cond" pitchFamily="34" charset="0"/>
              </a:rPr>
              <a:t/>
            </a:r>
            <a:br>
              <a:rPr lang="en-US" sz="2400" dirty="0">
                <a:solidFill>
                  <a:srgbClr val="969696"/>
                </a:solidFill>
                <a:latin typeface="Franklin Gothic Demi Cond" pitchFamily="34" charset="0"/>
              </a:rPr>
            </a:br>
            <a:r>
              <a:rPr lang="en-US" sz="2400" dirty="0">
                <a:solidFill>
                  <a:srgbClr val="969696"/>
                </a:solidFill>
                <a:latin typeface="Franklin Gothic Demi Cond" pitchFamily="34" charset="0"/>
              </a:rPr>
              <a:t>In partnership with Social Leverage</a:t>
            </a:r>
          </a:p>
          <a:p>
            <a:pPr>
              <a:spcBef>
                <a:spcPct val="50000"/>
              </a:spcBef>
            </a:pPr>
            <a:endParaRPr lang="en-US" sz="2400" dirty="0">
              <a:solidFill>
                <a:srgbClr val="969696"/>
              </a:solidFill>
              <a:latin typeface="Franklin Gothic Demi Cond" pitchFamily="34" charset="0"/>
            </a:endParaRPr>
          </a:p>
        </p:txBody>
      </p:sp>
      <p:pic>
        <p:nvPicPr>
          <p:cNvPr id="16392" name="Picture 8" descr="ANd9GcRxzmALD1Bu5LlT7sDvT2C-pqQPlxk_zXwlKh60LFrkCwwIHBFR"/>
          <p:cNvPicPr>
            <a:picLocks noChangeAspect="1" noChangeArrowheads="1"/>
          </p:cNvPicPr>
          <p:nvPr/>
        </p:nvPicPr>
        <p:blipFill>
          <a:blip r:embed="rId2"/>
          <a:srcRect/>
          <a:stretch>
            <a:fillRect/>
          </a:stretch>
        </p:blipFill>
        <p:spPr bwMode="auto">
          <a:xfrm>
            <a:off x="1752600" y="1981200"/>
            <a:ext cx="1219200" cy="1038225"/>
          </a:xfrm>
          <a:prstGeom prst="rect">
            <a:avLst/>
          </a:prstGeom>
          <a:noFill/>
        </p:spPr>
      </p:pic>
      <p:pic>
        <p:nvPicPr>
          <p:cNvPr id="16396" name="Picture 12" descr="ANd9GcRj-JDwiCWBjg5ybyIIHaCVO7H6PRlSfzECbc3TyLvRLT30d_Yx"/>
          <p:cNvPicPr>
            <a:picLocks noChangeAspect="1" noChangeArrowheads="1"/>
          </p:cNvPicPr>
          <p:nvPr/>
        </p:nvPicPr>
        <p:blipFill>
          <a:blip r:embed="rId3"/>
          <a:srcRect/>
          <a:stretch>
            <a:fillRect/>
          </a:stretch>
        </p:blipFill>
        <p:spPr bwMode="auto">
          <a:xfrm>
            <a:off x="3886200" y="2133600"/>
            <a:ext cx="1819275" cy="638175"/>
          </a:xfrm>
          <a:prstGeom prst="rect">
            <a:avLst/>
          </a:prstGeom>
          <a:noFill/>
        </p:spPr>
      </p:pic>
      <p:pic>
        <p:nvPicPr>
          <p:cNvPr id="16398" name="Picture 14" descr="ANd9GcTQPmGOveH2IIBBM6T01lw3mjqZ3_2GjR1ubWnQrnDk9M5TYF90"/>
          <p:cNvPicPr>
            <a:picLocks noChangeAspect="1" noChangeArrowheads="1"/>
          </p:cNvPicPr>
          <p:nvPr/>
        </p:nvPicPr>
        <p:blipFill>
          <a:blip r:embed="rId4"/>
          <a:srcRect/>
          <a:stretch>
            <a:fillRect/>
          </a:stretch>
        </p:blipFill>
        <p:spPr bwMode="auto">
          <a:xfrm>
            <a:off x="1676400" y="4191000"/>
            <a:ext cx="1714500" cy="574675"/>
          </a:xfrm>
          <a:prstGeom prst="rect">
            <a:avLst/>
          </a:prstGeom>
          <a:noFill/>
        </p:spPr>
      </p:pic>
      <p:pic>
        <p:nvPicPr>
          <p:cNvPr id="16400" name="Picture 16" descr="ANd9GcTIEX1HS7rIXe88cw5VzqpfqWVLWmrmWL6sssCjyEC28KP-WGQO"/>
          <p:cNvPicPr>
            <a:picLocks noChangeAspect="1" noChangeArrowheads="1"/>
          </p:cNvPicPr>
          <p:nvPr/>
        </p:nvPicPr>
        <p:blipFill>
          <a:blip r:embed="rId5"/>
          <a:srcRect/>
          <a:stretch>
            <a:fillRect/>
          </a:stretch>
        </p:blipFill>
        <p:spPr bwMode="auto">
          <a:xfrm>
            <a:off x="3505200" y="4191000"/>
            <a:ext cx="914400" cy="704850"/>
          </a:xfrm>
          <a:prstGeom prst="rect">
            <a:avLst/>
          </a:prstGeom>
          <a:noFill/>
        </p:spPr>
      </p:pic>
      <p:pic>
        <p:nvPicPr>
          <p:cNvPr id="16402" name="Picture 18" descr="ANd9GcQoiizR7_YtYmKUSxhClDHUxaNR0aMwh0iNnKhAYETucdQSLK2wNw"/>
          <p:cNvPicPr>
            <a:picLocks noChangeAspect="1" noChangeArrowheads="1"/>
          </p:cNvPicPr>
          <p:nvPr/>
        </p:nvPicPr>
        <p:blipFill>
          <a:blip r:embed="rId6"/>
          <a:srcRect/>
          <a:stretch>
            <a:fillRect/>
          </a:stretch>
        </p:blipFill>
        <p:spPr bwMode="auto">
          <a:xfrm>
            <a:off x="4724400" y="4267200"/>
            <a:ext cx="1257300" cy="447675"/>
          </a:xfrm>
          <a:prstGeom prst="rect">
            <a:avLst/>
          </a:prstGeom>
          <a:noFill/>
        </p:spPr>
      </p:pic>
      <p:pic>
        <p:nvPicPr>
          <p:cNvPr id="16404" name="Picture 20" descr="ANd9GcStQKZcCvkUmKcXCB70LaRIx_-qpDiXqweMnuuU04bMwgmDC0xX"/>
          <p:cNvPicPr>
            <a:picLocks noChangeAspect="1" noChangeArrowheads="1"/>
          </p:cNvPicPr>
          <p:nvPr/>
        </p:nvPicPr>
        <p:blipFill>
          <a:blip r:embed="rId7"/>
          <a:srcRect/>
          <a:stretch>
            <a:fillRect/>
          </a:stretch>
        </p:blipFill>
        <p:spPr bwMode="auto">
          <a:xfrm>
            <a:off x="6248400" y="4267200"/>
            <a:ext cx="895350" cy="550863"/>
          </a:xfrm>
          <a:prstGeom prst="rect">
            <a:avLst/>
          </a:prstGeom>
          <a:noFill/>
        </p:spPr>
      </p:pic>
      <p:pic>
        <p:nvPicPr>
          <p:cNvPr id="16406" name="Picture 22" descr="ANd9GcR9Za-s8w66e3pjAAsVhPAMCBR_CwYFwF_GOeeiaYi-ZUkk7mv2"/>
          <p:cNvPicPr>
            <a:picLocks noChangeAspect="1" noChangeArrowheads="1"/>
          </p:cNvPicPr>
          <p:nvPr/>
        </p:nvPicPr>
        <p:blipFill>
          <a:blip r:embed="rId8"/>
          <a:srcRect/>
          <a:stretch>
            <a:fillRect/>
          </a:stretch>
        </p:blipFill>
        <p:spPr bwMode="auto">
          <a:xfrm>
            <a:off x="4648200" y="5257800"/>
            <a:ext cx="1514475" cy="522288"/>
          </a:xfrm>
          <a:prstGeom prst="rect">
            <a:avLst/>
          </a:prstGeom>
          <a:noFill/>
        </p:spPr>
      </p:pic>
      <p:pic>
        <p:nvPicPr>
          <p:cNvPr id="16410" name="Picture 26" descr="ANd9GcTIVFdzxq-9hvkibhFC1GpESqMiQOeO3qkHTm-2PdhWhwi9MeB_XwYMw1WH"/>
          <p:cNvPicPr>
            <a:picLocks noChangeAspect="1" noChangeArrowheads="1"/>
          </p:cNvPicPr>
          <p:nvPr/>
        </p:nvPicPr>
        <p:blipFill>
          <a:blip r:embed="rId9"/>
          <a:srcRect/>
          <a:stretch>
            <a:fillRect/>
          </a:stretch>
        </p:blipFill>
        <p:spPr bwMode="auto">
          <a:xfrm>
            <a:off x="1676400" y="5257800"/>
            <a:ext cx="1676400" cy="412750"/>
          </a:xfrm>
          <a:prstGeom prst="rect">
            <a:avLst/>
          </a:prstGeom>
          <a:noFill/>
        </p:spPr>
      </p:pic>
      <p:pic>
        <p:nvPicPr>
          <p:cNvPr id="16412" name="Picture 28" descr="ANd9GcQ4W3pKzY2usG-xucwwR-JLVXdochih3nJQTCyPAwF5zJggAHkAcQ"/>
          <p:cNvPicPr>
            <a:picLocks noChangeAspect="1" noChangeArrowheads="1"/>
          </p:cNvPicPr>
          <p:nvPr/>
        </p:nvPicPr>
        <p:blipFill>
          <a:blip r:embed="rId10"/>
          <a:srcRect/>
          <a:stretch>
            <a:fillRect/>
          </a:stretch>
        </p:blipFill>
        <p:spPr bwMode="auto">
          <a:xfrm>
            <a:off x="7391400" y="4364038"/>
            <a:ext cx="1543050" cy="323850"/>
          </a:xfrm>
          <a:prstGeom prst="rect">
            <a:avLst/>
          </a:prstGeom>
          <a:noFill/>
        </p:spPr>
      </p:pic>
      <p:pic>
        <p:nvPicPr>
          <p:cNvPr id="16414" name="Picture 30" descr="ANd9GcRl6vw1EGANmtWpED5sJbuHQRQ6-P5_N51YelPIEugSP0TMDnZnEQ"/>
          <p:cNvPicPr>
            <a:picLocks noChangeAspect="1" noChangeArrowheads="1"/>
          </p:cNvPicPr>
          <p:nvPr/>
        </p:nvPicPr>
        <p:blipFill>
          <a:blip r:embed="rId11"/>
          <a:srcRect/>
          <a:stretch>
            <a:fillRect/>
          </a:stretch>
        </p:blipFill>
        <p:spPr bwMode="auto">
          <a:xfrm>
            <a:off x="6477000" y="5029200"/>
            <a:ext cx="701675" cy="838200"/>
          </a:xfrm>
          <a:prstGeom prst="rect">
            <a:avLst/>
          </a:prstGeom>
          <a:noFill/>
        </p:spPr>
      </p:pic>
      <p:pic>
        <p:nvPicPr>
          <p:cNvPr id="16416" name="Picture 32" descr="ANd9GcS4mwEmO5IAyh4bTmWLaUHofvP5AqxPgQ6kCbYtW6bhQgFmk_Xv"/>
          <p:cNvPicPr>
            <a:picLocks noChangeAspect="1" noChangeArrowheads="1"/>
          </p:cNvPicPr>
          <p:nvPr/>
        </p:nvPicPr>
        <p:blipFill>
          <a:blip r:embed="rId12"/>
          <a:srcRect/>
          <a:stretch>
            <a:fillRect/>
          </a:stretch>
        </p:blipFill>
        <p:spPr bwMode="auto">
          <a:xfrm>
            <a:off x="7391400" y="4953000"/>
            <a:ext cx="1600200" cy="1109663"/>
          </a:xfrm>
          <a:prstGeom prst="rect">
            <a:avLst/>
          </a:prstGeom>
          <a:noFill/>
        </p:spPr>
      </p:pic>
      <p:pic>
        <p:nvPicPr>
          <p:cNvPr id="16418" name="Picture 34" descr="ANd9GcRxPBIClGUqBsljw8riQ9nQ3fcC98VUQDGo5F9A4pMPMAieQ4tWPg"/>
          <p:cNvPicPr>
            <a:picLocks noChangeAspect="1" noChangeArrowheads="1"/>
          </p:cNvPicPr>
          <p:nvPr/>
        </p:nvPicPr>
        <p:blipFill>
          <a:blip r:embed="rId13"/>
          <a:srcRect/>
          <a:stretch>
            <a:fillRect/>
          </a:stretch>
        </p:blipFill>
        <p:spPr bwMode="auto">
          <a:xfrm>
            <a:off x="3581400" y="5105400"/>
            <a:ext cx="923925" cy="66198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381000" y="533400"/>
            <a:ext cx="8229600" cy="609600"/>
          </a:xfrm>
        </p:spPr>
        <p:txBody>
          <a:bodyPr/>
          <a:lstStyle/>
          <a:p>
            <a:pPr>
              <a:buFontTx/>
              <a:buNone/>
            </a:pPr>
            <a:r>
              <a:rPr lang="en-US" sz="3600">
                <a:solidFill>
                  <a:srgbClr val="006600"/>
                </a:solidFill>
                <a:latin typeface="Franklin Gothic Demi Cond" pitchFamily="34" charset="0"/>
              </a:rPr>
              <a:t>Exits</a:t>
            </a:r>
          </a:p>
        </p:txBody>
      </p:sp>
      <p:sp>
        <p:nvSpPr>
          <p:cNvPr id="22531" name="Text Box 3"/>
          <p:cNvSpPr txBox="1">
            <a:spLocks noChangeArrowheads="1"/>
          </p:cNvSpPr>
          <p:nvPr/>
        </p:nvSpPr>
        <p:spPr bwMode="auto">
          <a:xfrm>
            <a:off x="838200" y="1524000"/>
            <a:ext cx="7848600" cy="366713"/>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22532" name="Text Box 4"/>
          <p:cNvSpPr txBox="1">
            <a:spLocks noChangeArrowheads="1"/>
          </p:cNvSpPr>
          <p:nvPr/>
        </p:nvSpPr>
        <p:spPr bwMode="auto">
          <a:xfrm>
            <a:off x="4267200" y="1371600"/>
            <a:ext cx="3733800" cy="4111625"/>
          </a:xfrm>
          <a:prstGeom prst="rect">
            <a:avLst/>
          </a:prstGeom>
          <a:noFill/>
          <a:ln w="9525">
            <a:noFill/>
            <a:miter lim="800000"/>
            <a:headEnd/>
            <a:tailEnd/>
          </a:ln>
          <a:effectLst/>
        </p:spPr>
        <p:txBody>
          <a:bodyPr>
            <a:prstTxWarp prst="textNoShape">
              <a:avLst/>
            </a:prstTxWarp>
            <a:spAutoFit/>
          </a:bodyPr>
          <a:lstStyle/>
          <a:p>
            <a:endParaRPr lang="en-US" sz="2200" dirty="0">
              <a:solidFill>
                <a:srgbClr val="969696"/>
              </a:solidFill>
              <a:latin typeface="Franklin Gothic Demi Cond" pitchFamily="34" charset="0"/>
            </a:endParaRPr>
          </a:p>
          <a:p>
            <a:r>
              <a:rPr lang="en-US" sz="2200" dirty="0">
                <a:solidFill>
                  <a:srgbClr val="969696"/>
                </a:solidFill>
                <a:latin typeface="Franklin Gothic Demi Cond" pitchFamily="34" charset="0"/>
              </a:rPr>
              <a:t>Invested at valuation of XX.</a:t>
            </a:r>
          </a:p>
          <a:p>
            <a:r>
              <a:rPr lang="en-US" sz="2200" dirty="0">
                <a:solidFill>
                  <a:srgbClr val="969696"/>
                </a:solidFill>
                <a:latin typeface="Franklin Gothic Demi Cond" pitchFamily="34" charset="0"/>
              </a:rPr>
              <a:t>Acquired for $76 million.</a:t>
            </a:r>
          </a:p>
          <a:p>
            <a:endParaRPr lang="en-US" sz="2200" dirty="0">
              <a:solidFill>
                <a:srgbClr val="969696"/>
              </a:solidFill>
              <a:latin typeface="Franklin Gothic Demi Cond" pitchFamily="34" charset="0"/>
            </a:endParaRPr>
          </a:p>
          <a:p>
            <a:endParaRPr lang="en-US" sz="2200" dirty="0">
              <a:solidFill>
                <a:srgbClr val="969696"/>
              </a:solidFill>
              <a:latin typeface="Franklin Gothic Demi Cond" pitchFamily="34" charset="0"/>
            </a:endParaRPr>
          </a:p>
          <a:p>
            <a:r>
              <a:rPr lang="en-US" sz="2200" dirty="0">
                <a:solidFill>
                  <a:srgbClr val="969696"/>
                </a:solidFill>
                <a:latin typeface="Franklin Gothic Demi Cond" pitchFamily="34" charset="0"/>
              </a:rPr>
              <a:t>Invested at valuation of XX.</a:t>
            </a:r>
          </a:p>
          <a:p>
            <a:r>
              <a:rPr lang="en-US" sz="2200" dirty="0">
                <a:solidFill>
                  <a:srgbClr val="969696"/>
                </a:solidFill>
                <a:latin typeface="Franklin Gothic Demi Cond" pitchFamily="34" charset="0"/>
              </a:rPr>
              <a:t>Acquired for $50 million.</a:t>
            </a:r>
          </a:p>
          <a:p>
            <a:endParaRPr lang="en-US" sz="2200" dirty="0">
              <a:solidFill>
                <a:srgbClr val="969696"/>
              </a:solidFill>
              <a:latin typeface="Franklin Gothic Demi Cond" pitchFamily="34" charset="0"/>
            </a:endParaRPr>
          </a:p>
          <a:p>
            <a:endParaRPr lang="en-US" sz="2200" dirty="0">
              <a:solidFill>
                <a:srgbClr val="969696"/>
              </a:solidFill>
              <a:latin typeface="Franklin Gothic Demi Cond" pitchFamily="34" charset="0"/>
            </a:endParaRPr>
          </a:p>
          <a:p>
            <a:endParaRPr lang="en-US" sz="2200" dirty="0">
              <a:solidFill>
                <a:srgbClr val="969696"/>
              </a:solidFill>
              <a:latin typeface="Franklin Gothic Demi Cond" pitchFamily="34" charset="0"/>
            </a:endParaRPr>
          </a:p>
          <a:p>
            <a:r>
              <a:rPr lang="en-US" sz="2200" dirty="0">
                <a:solidFill>
                  <a:srgbClr val="969696"/>
                </a:solidFill>
                <a:latin typeface="Franklin Gothic Demi Cond" pitchFamily="34" charset="0"/>
              </a:rPr>
              <a:t>Invested at valuation of XX.</a:t>
            </a:r>
          </a:p>
          <a:p>
            <a:r>
              <a:rPr lang="en-US" sz="2200" dirty="0">
                <a:solidFill>
                  <a:srgbClr val="969696"/>
                </a:solidFill>
                <a:latin typeface="Franklin Gothic Demi Cond" pitchFamily="34" charset="0"/>
              </a:rPr>
              <a:t>Acquired for $40 million.</a:t>
            </a:r>
          </a:p>
        </p:txBody>
      </p:sp>
      <p:pic>
        <p:nvPicPr>
          <p:cNvPr id="22536" name="Picture 8" descr="ANd9GcR2JPHTcZ7i8IPUiir5xwO5DBJujrFfOtWVt3aelf_IrnYEIddgZw"/>
          <p:cNvPicPr>
            <a:picLocks noChangeAspect="1" noChangeArrowheads="1"/>
          </p:cNvPicPr>
          <p:nvPr/>
        </p:nvPicPr>
        <p:blipFill>
          <a:blip r:embed="rId2"/>
          <a:srcRect/>
          <a:stretch>
            <a:fillRect/>
          </a:stretch>
        </p:blipFill>
        <p:spPr bwMode="auto">
          <a:xfrm>
            <a:off x="609600" y="1752600"/>
            <a:ext cx="3200400" cy="673100"/>
          </a:xfrm>
          <a:prstGeom prst="rect">
            <a:avLst/>
          </a:prstGeom>
          <a:noFill/>
        </p:spPr>
      </p:pic>
      <p:pic>
        <p:nvPicPr>
          <p:cNvPr id="22538" name="Picture 10" descr="ANd9GcQHXVVqhKVGc61XWDk2B9_A9Pc3d9g-aJ7nTXv444VBs_jZj73bIA"/>
          <p:cNvPicPr>
            <a:picLocks noChangeAspect="1" noChangeArrowheads="1"/>
          </p:cNvPicPr>
          <p:nvPr/>
        </p:nvPicPr>
        <p:blipFill>
          <a:blip r:embed="rId3"/>
          <a:srcRect/>
          <a:stretch>
            <a:fillRect/>
          </a:stretch>
        </p:blipFill>
        <p:spPr bwMode="auto">
          <a:xfrm>
            <a:off x="1676400" y="2819400"/>
            <a:ext cx="1219200" cy="1219200"/>
          </a:xfrm>
          <a:prstGeom prst="rect">
            <a:avLst/>
          </a:prstGeom>
          <a:noFill/>
        </p:spPr>
      </p:pic>
      <p:pic>
        <p:nvPicPr>
          <p:cNvPr id="22540" name="Picture 12" descr="ANd9GcQ4qI5-BxOeZrcxduDlIniSTd6_di05-upj2Ti0npfeTSEiwaun"/>
          <p:cNvPicPr>
            <a:picLocks noChangeAspect="1" noChangeArrowheads="1"/>
          </p:cNvPicPr>
          <p:nvPr/>
        </p:nvPicPr>
        <p:blipFill>
          <a:blip r:embed="rId4"/>
          <a:srcRect/>
          <a:stretch>
            <a:fillRect/>
          </a:stretch>
        </p:blipFill>
        <p:spPr bwMode="auto">
          <a:xfrm>
            <a:off x="1752600" y="4572000"/>
            <a:ext cx="1143000" cy="11430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2241</TotalTime>
  <Words>622</Words>
  <Application>Microsoft Macintosh PowerPoint</Application>
  <PresentationFormat>On-screen Show (4:3)</PresentationFormat>
  <Paragraphs>83</Paragraphs>
  <Slides>10</Slides>
  <Notes>3</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Default Design</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Raznick</dc:title>
  <dc:creator>Nathan</dc:creator>
  <cp:lastModifiedBy>Jake L'Ecuyer</cp:lastModifiedBy>
  <cp:revision>26</cp:revision>
  <dcterms:created xsi:type="dcterms:W3CDTF">2012-07-17T00:51:13Z</dcterms:created>
  <dcterms:modified xsi:type="dcterms:W3CDTF">2012-07-17T03:55:46Z</dcterms:modified>
</cp:coreProperties>
</file>