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theme" Id="rId1" Target="theme/theme2.xml"/><Relationship Type="http://schemas.openxmlformats.org/officeDocument/2006/relationships/slideMaster" Id="rId4" Target="slideMasters/slideMaster1.xml"/><Relationship Type="http://schemas.openxmlformats.org/officeDocument/2006/relationships/tableStyles" Id="rId3" Target="tableStyles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/>
          <p:nvPr/>
        </p:nvSpPr>
        <p:spPr>
          <a:xfrm>
            <a:off y="520400" x="223025"/>
            <a:ext cy="678299" cx="7620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800" b="1"/>
              <a:t>Objective and timeline</a:t>
            </a:r>
          </a:p>
        </p:txBody>
      </p:sp>
      <p:sp>
        <p:nvSpPr>
          <p:cNvPr name="Shape 24" id="24"/>
          <p:cNvSpPr/>
          <p:nvPr/>
        </p:nvSpPr>
        <p:spPr>
          <a:xfrm>
            <a:off y="1334442" x="223025"/>
            <a:ext cy="966600" cx="7620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800" b="1"/>
              <a:t>Key events</a:t>
            </a:r>
          </a:p>
        </p:txBody>
      </p:sp>
      <p:sp>
        <p:nvSpPr>
          <p:cNvPr name="Shape 25" id="25"/>
          <p:cNvSpPr/>
          <p:nvPr/>
        </p:nvSpPr>
        <p:spPr>
          <a:xfrm>
            <a:off y="2425400" x="223025"/>
            <a:ext cy="3085199" cx="7620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800" b="1"/>
              <a:t>Activities</a:t>
            </a:r>
          </a:p>
        </p:txBody>
      </p:sp>
      <p:sp>
        <p:nvSpPr>
          <p:cNvPr name="Shape 26" id="26"/>
          <p:cNvSpPr/>
          <p:nvPr/>
        </p:nvSpPr>
        <p:spPr>
          <a:xfrm>
            <a:off y="5625800" x="223025"/>
            <a:ext cy="808499" cx="7620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800" b="1"/>
              <a:t>Deliverables</a:t>
            </a:r>
          </a:p>
        </p:txBody>
      </p:sp>
      <p:cxnSp>
        <p:nvCxnSpPr>
          <p:cNvPr name="Shape 27" id="27"/>
          <p:cNvCxnSpPr/>
          <p:nvPr/>
        </p:nvCxnSpPr>
        <p:spPr>
          <a:xfrm>
            <a:off y="2369621" x="1183900"/>
            <a:ext cy="0" cx="7421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28" id="28"/>
          <p:cNvCxnSpPr/>
          <p:nvPr/>
        </p:nvCxnSpPr>
        <p:spPr>
          <a:xfrm>
            <a:off y="5570021" x="1107700"/>
            <a:ext cy="14999" cx="7497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29" id="29"/>
          <p:cNvSpPr/>
          <p:nvPr/>
        </p:nvSpPr>
        <p:spPr>
          <a:xfrm>
            <a:off y="854925" x="1217350"/>
            <a:ext cy="353100" cx="1496099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August</a:t>
            </a:r>
          </a:p>
        </p:txBody>
      </p:sp>
      <p:sp>
        <p:nvSpPr>
          <p:cNvPr name="Shape 30" id="30"/>
          <p:cNvSpPr/>
          <p:nvPr/>
        </p:nvSpPr>
        <p:spPr>
          <a:xfrm>
            <a:off y="866067" x="2646546"/>
            <a:ext cy="334500" cx="1486799"/>
          </a:xfrm>
          <a:prstGeom prst="chevron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September</a:t>
            </a:r>
          </a:p>
        </p:txBody>
      </p:sp>
      <p:sp>
        <p:nvSpPr>
          <p:cNvPr name="Shape 31" id="31"/>
          <p:cNvSpPr/>
          <p:nvPr/>
        </p:nvSpPr>
        <p:spPr>
          <a:xfrm>
            <a:off y="866067" x="4066468"/>
            <a:ext cy="334500" cx="1486799"/>
          </a:xfrm>
          <a:prstGeom prst="chevron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October</a:t>
            </a:r>
          </a:p>
        </p:txBody>
      </p:sp>
      <p:sp>
        <p:nvSpPr>
          <p:cNvPr name="Shape 32" id="32"/>
          <p:cNvSpPr/>
          <p:nvPr/>
        </p:nvSpPr>
        <p:spPr>
          <a:xfrm>
            <a:off y="866067" x="5486391"/>
            <a:ext cy="334500" cx="1486799"/>
          </a:xfrm>
          <a:prstGeom prst="chevron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indent="0" marR="0" algn="l" marL="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November</a:t>
            </a:r>
          </a:p>
        </p:txBody>
      </p:sp>
      <p:sp>
        <p:nvSpPr>
          <p:cNvPr name="Shape 33" id="33"/>
          <p:cNvSpPr/>
          <p:nvPr/>
        </p:nvSpPr>
        <p:spPr>
          <a:xfrm>
            <a:off y="866067" x="6913746"/>
            <a:ext cy="334500" cx="1486799"/>
          </a:xfrm>
          <a:prstGeom prst="chevron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December</a:t>
            </a:r>
          </a:p>
        </p:txBody>
      </p:sp>
      <p:sp>
        <p:nvSpPr>
          <p:cNvPr name="Shape 34" id="34"/>
          <p:cNvSpPr/>
          <p:nvPr/>
        </p:nvSpPr>
        <p:spPr>
          <a:xfrm>
            <a:off y="501796" x="1226639"/>
            <a:ext cy="325200" cx="131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 lang="en" sz="1200" b="1"/>
              <a:t>Refine Design</a:t>
            </a:r>
          </a:p>
        </p:txBody>
      </p:sp>
      <p:sp>
        <p:nvSpPr>
          <p:cNvPr name="Shape 35" id="35"/>
          <p:cNvSpPr/>
          <p:nvPr/>
        </p:nvSpPr>
        <p:spPr>
          <a:xfrm>
            <a:off y="501796" x="2627976"/>
            <a:ext cy="325200" cx="4180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 lang="en" sz="1200" b="1"/>
              <a:t>Software Development</a:t>
            </a:r>
          </a:p>
        </p:txBody>
      </p:sp>
      <p:sp>
        <p:nvSpPr>
          <p:cNvPr name="Shape 36" id="36"/>
          <p:cNvSpPr/>
          <p:nvPr/>
        </p:nvSpPr>
        <p:spPr>
          <a:xfrm>
            <a:off y="501796" x="6915614"/>
            <a:ext cy="325200" cx="1338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>
            <a:pPr algn="ctr">
              <a:buNone/>
            </a:pPr>
            <a:r>
              <a:rPr lang="en" sz="1200" b="1"/>
              <a:t>Alpha Launch</a:t>
            </a:r>
          </a:p>
        </p:txBody>
      </p:sp>
      <p:sp>
        <p:nvSpPr>
          <p:cNvPr name="Shape 37" id="37"/>
          <p:cNvSpPr txBox="1"/>
          <p:nvPr/>
        </p:nvSpPr>
        <p:spPr>
          <a:xfrm>
            <a:off y="2425400" x="1219289"/>
            <a:ext cy="3059100" cx="1325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Research Digerati's matching algorithm and determine how it can be applied to the fellow placement process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000"/>
              <a:t>Continually refine webapp wireframe to meet VFA's needs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000"/>
              <a:t>Decide on a development environment (Javascript, HTML5, Flash)</a:t>
            </a:r>
          </a:p>
        </p:txBody>
      </p:sp>
      <p:sp>
        <p:nvSpPr>
          <p:cNvPr name="Shape 38" id="38"/>
          <p:cNvSpPr txBox="1"/>
          <p:nvPr/>
        </p:nvSpPr>
        <p:spPr>
          <a:xfrm>
            <a:off y="2425400" x="2646546"/>
            <a:ext cy="3059100" cx="1325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Create LAMP stack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000"/>
              <a:t>Learn language that webapp will be developed in.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000"/>
              <a:t>Identify potential technical issues in advance</a:t>
            </a:r>
          </a:p>
        </p:txBody>
      </p:sp>
      <p:sp>
        <p:nvSpPr>
          <p:cNvPr name="Shape 39" id="39"/>
          <p:cNvSpPr txBox="1"/>
          <p:nvPr/>
        </p:nvSpPr>
        <p:spPr>
          <a:xfrm>
            <a:off y="2438450" x="4053473"/>
            <a:ext cy="3059100" cx="1325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Code most important functionality into a webapp:</a:t>
            </a:r>
          </a:p>
          <a:p>
            <a:pPr indent="0" marL="457200" rtl="0" lvl="0">
              <a:buNone/>
            </a:pPr>
            <a:r>
              <a:rPr lang="en" sz="1000"/>
              <a:t>Admin can add and introduce fellows and companies</a:t>
            </a:r>
          </a:p>
          <a:p>
            <a:r>
              <a:t/>
            </a:r>
          </a:p>
          <a:p>
            <a:pPr indent="0" marL="457200" rtl="0" lvl="0">
              <a:buNone/>
            </a:pPr>
            <a:r>
              <a:rPr lang="en" sz="1000"/>
              <a:t>Company Profiles</a:t>
            </a:r>
          </a:p>
          <a:p>
            <a:r>
              <a:t/>
            </a:r>
          </a:p>
          <a:p>
            <a:pPr indent="0" marL="457200" rtl="0" lvl="0">
              <a:buNone/>
            </a:pPr>
            <a:r>
              <a:rPr lang="en" sz="1000"/>
              <a:t>Fellow Profiles</a:t>
            </a:r>
          </a:p>
          <a:p>
            <a:r>
              <a:t/>
            </a:r>
          </a:p>
          <a:p>
            <a:pPr indent="0" marL="457200" rtl="0" lvl="0">
              <a:buNone/>
            </a:pPr>
            <a:r>
              <a:rPr lang="en" sz="1000"/>
              <a:t>Functional Messaging System</a:t>
            </a:r>
          </a:p>
        </p:txBody>
      </p:sp>
      <p:sp>
        <p:nvSpPr>
          <p:cNvPr name="Shape 40" id="40"/>
          <p:cNvSpPr txBox="1"/>
          <p:nvPr/>
        </p:nvSpPr>
        <p:spPr>
          <a:xfrm>
            <a:off y="2438450" x="5567241"/>
            <a:ext cy="3059100" cx="1325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Code other features as necessary:</a:t>
            </a:r>
          </a:p>
          <a:p>
            <a:pPr indent="0" marL="457200" rtl="0" lvl="0">
              <a:buNone/>
            </a:pPr>
            <a:r>
              <a:rPr lang="en" sz="1000"/>
              <a:t>Needs Attention Section</a:t>
            </a:r>
          </a:p>
          <a:p>
            <a:r>
              <a:t/>
            </a:r>
          </a:p>
          <a:p>
            <a:pPr indent="0" marL="457200" rtl="0" lvl="0">
              <a:buNone/>
            </a:pPr>
            <a:r>
              <a:rPr lang="en" sz="1000"/>
              <a:t>Algorithmic matching</a:t>
            </a:r>
          </a:p>
        </p:txBody>
      </p:sp>
      <p:sp>
        <p:nvSpPr>
          <p:cNvPr name="Shape 41" id="41"/>
          <p:cNvSpPr txBox="1"/>
          <p:nvPr/>
        </p:nvSpPr>
        <p:spPr>
          <a:xfrm>
            <a:off y="2425400" x="6994596"/>
            <a:ext cy="3059100" cx="1325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Continue to improve functionality as requested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000"/>
              <a:t>Ensure basic usability for Spring 2013 recruiting season is bug free</a:t>
            </a:r>
          </a:p>
        </p:txBody>
      </p:sp>
      <p:sp>
        <p:nvSpPr>
          <p:cNvPr name="Shape 42" id="42"/>
          <p:cNvSpPr txBox="1"/>
          <p:nvPr/>
        </p:nvSpPr>
        <p:spPr>
          <a:xfrm>
            <a:off y="5624900" x="1226639"/>
            <a:ext cy="1089000" cx="1222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Technical specifications of final product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1000"/>
              <a:t>Well defined profiles for fellows and companies</a:t>
            </a:r>
          </a:p>
        </p:txBody>
      </p:sp>
      <p:sp>
        <p:nvSpPr>
          <p:cNvPr name="Shape 43" id="43"/>
          <p:cNvSpPr txBox="1"/>
          <p:nvPr/>
        </p:nvSpPr>
        <p:spPr>
          <a:xfrm>
            <a:off y="5624900" x="2627976"/>
            <a:ext cy="1089000" cx="1222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Development environment ready for coding</a:t>
            </a:r>
          </a:p>
        </p:txBody>
      </p:sp>
      <p:sp>
        <p:nvSpPr>
          <p:cNvPr name="Shape 44" id="44"/>
          <p:cNvSpPr txBox="1"/>
          <p:nvPr/>
        </p:nvSpPr>
        <p:spPr>
          <a:xfrm>
            <a:off y="5624900" x="4053473"/>
            <a:ext cy="1207500" cx="1222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Webapp with company and fellow profiles, messaging system, and ability to make introductions</a:t>
            </a:r>
          </a:p>
        </p:txBody>
      </p:sp>
      <p:sp>
        <p:nvSpPr>
          <p:cNvPr name="Shape 45" id="45"/>
          <p:cNvSpPr txBox="1"/>
          <p:nvPr/>
        </p:nvSpPr>
        <p:spPr>
          <a:xfrm>
            <a:off y="5624900" x="5492998"/>
            <a:ext cy="1089000" cx="1222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Add Needs Attention section, and begin to implement algorithmic matching</a:t>
            </a:r>
          </a:p>
        </p:txBody>
      </p:sp>
      <p:sp>
        <p:nvSpPr>
          <p:cNvPr name="Shape 46" id="46"/>
          <p:cNvSpPr txBox="1"/>
          <p:nvPr/>
        </p:nvSpPr>
        <p:spPr>
          <a:xfrm>
            <a:off y="5624900" x="6892340"/>
            <a:ext cy="1089000" cx="1222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Launch alpha test with a few fellow and companies for bug checking</a:t>
            </a:r>
          </a:p>
        </p:txBody>
      </p:sp>
      <p:sp>
        <p:nvSpPr>
          <p:cNvPr name="Shape 47" id="47"/>
          <p:cNvSpPr/>
          <p:nvPr/>
        </p:nvSpPr>
        <p:spPr>
          <a:xfrm>
            <a:off y="1322250" x="2575450"/>
            <a:ext cy="157800" cx="108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48" id="48"/>
          <p:cNvSpPr txBox="1"/>
          <p:nvPr/>
        </p:nvSpPr>
        <p:spPr>
          <a:xfrm>
            <a:off y="1541700" x="2119600"/>
            <a:ext cy="631800" cx="979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Design approval from Mike</a:t>
            </a:r>
          </a:p>
        </p:txBody>
      </p:sp>
      <p:sp>
        <p:nvSpPr>
          <p:cNvPr name="Shape 49" id="49"/>
          <p:cNvSpPr/>
          <p:nvPr/>
        </p:nvSpPr>
        <p:spPr>
          <a:xfrm>
            <a:off y="1322250" x="4023250"/>
            <a:ext cy="157800" cx="108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50" id="50"/>
          <p:cNvSpPr txBox="1"/>
          <p:nvPr/>
        </p:nvSpPr>
        <p:spPr>
          <a:xfrm>
            <a:off y="1541700" x="3567400"/>
            <a:ext cy="631800" cx="999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Progress review with Mike</a:t>
            </a:r>
          </a:p>
        </p:txBody>
      </p:sp>
      <p:sp>
        <p:nvSpPr>
          <p:cNvPr name="Shape 51" id="51"/>
          <p:cNvSpPr/>
          <p:nvPr/>
        </p:nvSpPr>
        <p:spPr>
          <a:xfrm>
            <a:off y="1322250" x="5394850"/>
            <a:ext cy="157800" cx="108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52" id="52"/>
          <p:cNvSpPr txBox="1"/>
          <p:nvPr/>
        </p:nvSpPr>
        <p:spPr>
          <a:xfrm>
            <a:off y="1541700" x="4939000"/>
            <a:ext cy="631800" cx="999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Progress review with Mike</a:t>
            </a:r>
          </a:p>
        </p:txBody>
      </p:sp>
      <p:sp>
        <p:nvSpPr>
          <p:cNvPr name="Shape 53" id="53"/>
          <p:cNvSpPr/>
          <p:nvPr/>
        </p:nvSpPr>
        <p:spPr>
          <a:xfrm>
            <a:off y="1322250" x="6842650"/>
            <a:ext cy="157800" cx="108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54" id="54"/>
          <p:cNvSpPr txBox="1"/>
          <p:nvPr/>
        </p:nvSpPr>
        <p:spPr>
          <a:xfrm>
            <a:off y="1541700" x="6386800"/>
            <a:ext cy="631800" cx="999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Discuss rollout strategy</a:t>
            </a:r>
          </a:p>
        </p:txBody>
      </p:sp>
      <p:sp>
        <p:nvSpPr>
          <p:cNvPr name="Shape 55" id="55"/>
          <p:cNvSpPr/>
          <p:nvPr/>
        </p:nvSpPr>
        <p:spPr>
          <a:xfrm>
            <a:off y="1322250" x="8214250"/>
            <a:ext cy="157800" cx="108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56" id="56"/>
          <p:cNvSpPr txBox="1"/>
          <p:nvPr/>
        </p:nvSpPr>
        <p:spPr>
          <a:xfrm>
            <a:off y="1541700" x="7758400"/>
            <a:ext cy="631800" cx="999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000"/>
              <a:t>Launch alpha version of site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