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72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0BA6-9EFD-D94C-96D8-C50C0ABDA036}" type="datetimeFigureOut">
              <a:rPr lang="en-US" smtClean="0"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C8A2-4C9D-3449-A22A-4E65BA46E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0BA6-9EFD-D94C-96D8-C50C0ABDA036}" type="datetimeFigureOut">
              <a:rPr lang="en-US" smtClean="0"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C8A2-4C9D-3449-A22A-4E65BA46E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0BA6-9EFD-D94C-96D8-C50C0ABDA036}" type="datetimeFigureOut">
              <a:rPr lang="en-US" smtClean="0"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C8A2-4C9D-3449-A22A-4E65BA46E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0BA6-9EFD-D94C-96D8-C50C0ABDA036}" type="datetimeFigureOut">
              <a:rPr lang="en-US" smtClean="0"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C8A2-4C9D-3449-A22A-4E65BA46E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0BA6-9EFD-D94C-96D8-C50C0ABDA036}" type="datetimeFigureOut">
              <a:rPr lang="en-US" smtClean="0"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C8A2-4C9D-3449-A22A-4E65BA46E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0BA6-9EFD-D94C-96D8-C50C0ABDA036}" type="datetimeFigureOut">
              <a:rPr lang="en-US" smtClean="0"/>
              <a:t>7/16/12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C8A2-4C9D-3449-A22A-4E65BA46E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0BA6-9EFD-D94C-96D8-C50C0ABDA036}" type="datetimeFigureOut">
              <a:rPr lang="en-US" smtClean="0"/>
              <a:t>7/16/12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C8A2-4C9D-3449-A22A-4E65BA46E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0BA6-9EFD-D94C-96D8-C50C0ABDA036}" type="datetimeFigureOut">
              <a:rPr lang="en-US" smtClean="0"/>
              <a:t>7/16/12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C8A2-4C9D-3449-A22A-4E65BA46E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0BA6-9EFD-D94C-96D8-C50C0ABDA036}" type="datetimeFigureOut">
              <a:rPr lang="en-US" smtClean="0"/>
              <a:t>7/16/12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C8A2-4C9D-3449-A22A-4E65BA46E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0BA6-9EFD-D94C-96D8-C50C0ABDA036}" type="datetimeFigureOut">
              <a:rPr lang="en-US" smtClean="0"/>
              <a:t>7/16/12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C8A2-4C9D-3449-A22A-4E65BA46E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0BA6-9EFD-D94C-96D8-C50C0ABDA036}" type="datetimeFigureOut">
              <a:rPr lang="en-US" smtClean="0"/>
              <a:t>7/16/12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C8A2-4C9D-3449-A22A-4E65BA46E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40BA6-9EFD-D94C-96D8-C50C0ABDA036}" type="datetimeFigureOut">
              <a:rPr lang="en-US" smtClean="0"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0C8A2-4C9D-3449-A22A-4E65BA46E1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4" Type="http://schemas.openxmlformats.org/officeDocument/2006/relationships/hyperlink" Target="http://www.valutec.net/html/ready_to_order_giftcards1.html?utm_source=google&amp;utm_medium=cpc&amp;utm_campaign=G20&amp;utm_term=gift+cards&amp;utm_content=ready4&amp;gclid=CPvXnMj1nrECFUlN4AodUHgFWA" TargetMode="External"/><Relationship Id="rId4" Type="http://schemas.openxmlformats.org/officeDocument/2006/relationships/hyperlink" Target="http://www.firstdata.com/downloads/marketing-merchant/giftcardprogrambrochure.pdf" TargetMode="External"/><Relationship Id="rId7" Type="http://schemas.openxmlformats.org/officeDocument/2006/relationships/hyperlink" Target="http://www.Paytronix.com" TargetMode="External"/><Relationship Id="rId11" Type="http://schemas.openxmlformats.org/officeDocument/2006/relationships/hyperlink" Target="http://www.signaturecard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iftcardtraining.com/docs/general/Gift_Program_Description.pdf" TargetMode="External"/><Relationship Id="rId8" Type="http://schemas.openxmlformats.org/officeDocument/2006/relationships/hyperlink" Target="http://www.paytronix.com/CompleteSectionPDFs/Gift.pdf" TargetMode="External"/><Relationship Id="rId13" Type="http://schemas.openxmlformats.org/officeDocument/2006/relationships/hyperlink" Target="http://www.valutec.net/" TargetMode="External"/><Relationship Id="rId10" Type="http://schemas.openxmlformats.org/officeDocument/2006/relationships/hyperlink" Target="http://www.profitpoint.com/content/gift-card-programs" TargetMode="External"/><Relationship Id="rId5" Type="http://schemas.openxmlformats.org/officeDocument/2006/relationships/hyperlink" Target="http://www.globaletelecom.com" TargetMode="External"/><Relationship Id="rId15" Type="http://schemas.openxmlformats.org/officeDocument/2006/relationships/image" Target="../media/image1.png"/><Relationship Id="rId12" Type="http://schemas.openxmlformats.org/officeDocument/2006/relationships/hyperlink" Target="http://www.signaturecard.net/gift-card-systems" TargetMode="External"/><Relationship Id="rId2" Type="http://schemas.openxmlformats.org/officeDocument/2006/relationships/hyperlink" Target="firstdata.com" TargetMode="External"/><Relationship Id="rId9" Type="http://schemas.openxmlformats.org/officeDocument/2006/relationships/hyperlink" Target="http://www.profitpoint.com/" TargetMode="External"/><Relationship Id="rId3" Type="http://schemas.openxmlformats.org/officeDocument/2006/relationships/hyperlink" Target="http://www.firstdata.com/downloads/marketing-merchant/giftcardsalessheet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6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53253"/>
            <a:ext cx="7772400" cy="694410"/>
          </a:xfrm>
        </p:spPr>
        <p:txBody>
          <a:bodyPr>
            <a:noAutofit/>
          </a:bodyPr>
          <a:lstStyle/>
          <a:p>
            <a:r>
              <a:rPr lang="en-US" sz="2900" b="1" dirty="0" smtClean="0">
                <a:latin typeface="Helvetica Neue"/>
                <a:cs typeface="Helvetica Neue"/>
              </a:rPr>
              <a:t>Gift Card Landscape &amp; Competitive Report</a:t>
            </a:r>
            <a:endParaRPr lang="en-US" sz="2900" b="1" dirty="0">
              <a:latin typeface="Helvetica Neue"/>
              <a:cs typeface="Helvetica Neu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31861"/>
            <a:ext cx="6400800" cy="532464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July 2012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8997" y="2405441"/>
            <a:ext cx="5471149" cy="123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931"/>
            <a:ext cx="8229600" cy="684251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smtClean="0">
                <a:latin typeface="Helvetica Neue"/>
                <a:cs typeface="Helvetica Neue"/>
              </a:rPr>
              <a:t>Global </a:t>
            </a:r>
            <a:r>
              <a:rPr lang="en-US" sz="3800" b="1" dirty="0" err="1" smtClean="0">
                <a:latin typeface="Helvetica Neue"/>
                <a:cs typeface="Helvetica Neue"/>
              </a:rPr>
              <a:t>eTelecom</a:t>
            </a:r>
            <a:r>
              <a:rPr lang="en-US" sz="3800" b="1" dirty="0" smtClean="0">
                <a:latin typeface="Helvetica Neue"/>
                <a:cs typeface="Helvetica Neue"/>
              </a:rPr>
              <a:t> Inc. (GETI)</a:t>
            </a:r>
            <a:endParaRPr lang="en-US" sz="38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913"/>
            <a:ext cx="8229600" cy="4782600"/>
          </a:xfrm>
        </p:spPr>
        <p:txBody>
          <a:bodyPr>
            <a:noAutofit/>
          </a:bodyPr>
          <a:lstStyle/>
          <a:p>
            <a:pPr marL="342900" lvl="1" indent="-342900">
              <a:spcAft>
                <a:spcPts val="600"/>
              </a:spcAft>
              <a:buNone/>
            </a:pPr>
            <a:r>
              <a:rPr lang="en-US" b="1" dirty="0" smtClean="0"/>
              <a:t>The case for GETI:</a:t>
            </a:r>
            <a:endParaRPr lang="en-US" sz="1200" b="1" dirty="0" smtClean="0"/>
          </a:p>
          <a:p>
            <a:pPr>
              <a:spcAft>
                <a:spcPts val="6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Option of template cards or custom-designed cards for merchants</a:t>
            </a:r>
          </a:p>
          <a:p>
            <a:pPr>
              <a:spcAft>
                <a:spcPts val="6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Cards compatible with nearly all POS credit card terminals, GETI virtual terminal, and 3rd party payment gateways</a:t>
            </a:r>
          </a:p>
          <a:p>
            <a:pPr>
              <a:spcAft>
                <a:spcPts val="6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Allows resellers to brand all transactions so it appears Swipely is running the program while GETI remains transparent</a:t>
            </a:r>
          </a:p>
          <a:p>
            <a:pPr>
              <a:spcAft>
                <a:spcPts val="6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Offers resources like </a:t>
            </a:r>
            <a:r>
              <a:rPr lang="en-US" sz="2400" b="0" i="0" dirty="0" err="1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giftcardtraining.com</a:t>
            </a: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 for resellers and merchants</a:t>
            </a:r>
          </a:p>
          <a:p>
            <a:pPr>
              <a:spcAft>
                <a:spcPts val="6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E-card capabilities</a:t>
            </a:r>
            <a:endParaRPr lang="en-US" sz="2400" dirty="0" smtClean="0">
              <a:latin typeface="Calibri"/>
              <a:cs typeface="Calibri"/>
            </a:endParaRPr>
          </a:p>
          <a:p>
            <a:endParaRPr lang="en-US" sz="22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0497" y="6350513"/>
            <a:ext cx="1311395" cy="2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Picture 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8675" y="225227"/>
            <a:ext cx="1743216" cy="679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931"/>
            <a:ext cx="8229600" cy="684251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smtClean="0">
                <a:latin typeface="Helvetica Neue"/>
                <a:cs typeface="Helvetica Neue"/>
              </a:rPr>
              <a:t>Paytronix</a:t>
            </a:r>
            <a:endParaRPr lang="en-US" sz="38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913"/>
            <a:ext cx="8229600" cy="4782600"/>
          </a:xfrm>
        </p:spPr>
        <p:txBody>
          <a:bodyPr>
            <a:noAutofit/>
          </a:bodyPr>
          <a:lstStyle/>
          <a:p>
            <a:pPr marL="342900" lvl="1" indent="-342900">
              <a:spcAft>
                <a:spcPts val="600"/>
              </a:spcAft>
              <a:buNone/>
            </a:pPr>
            <a:r>
              <a:rPr lang="en-US" b="1" dirty="0" smtClean="0"/>
              <a:t>The case for Paytronix:</a:t>
            </a:r>
            <a:endParaRPr lang="en-US" sz="1200" b="1" dirty="0" smtClean="0"/>
          </a:p>
          <a:p>
            <a:pPr>
              <a:spcAft>
                <a:spcPts val="12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Real time reports and analysis on gift card sales</a:t>
            </a:r>
          </a:p>
          <a:p>
            <a:pPr>
              <a:spcAft>
                <a:spcPts val="12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Integrates gift card sales opportunities with leading third party gift card channels</a:t>
            </a:r>
          </a:p>
          <a:p>
            <a:pPr>
              <a:spcAft>
                <a:spcPts val="12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Option of selling cards on merchant’s website</a:t>
            </a:r>
          </a:p>
          <a:p>
            <a:pPr>
              <a:spcAft>
                <a:spcPts val="12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Product-on-a-Card option: placing menu items rather than dollar amounts on a card</a:t>
            </a:r>
          </a:p>
          <a:p>
            <a:pPr>
              <a:spcAft>
                <a:spcPts val="12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Flexible solutions to integrate with any POS system;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company p</a:t>
            </a: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rides itself on smooth transition to Paytronix solutions</a:t>
            </a:r>
            <a:endParaRPr lang="en-US" sz="2400" dirty="0" smtClean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0497" y="6350513"/>
            <a:ext cx="1311395" cy="2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28676" y="318730"/>
            <a:ext cx="1743216" cy="49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931"/>
            <a:ext cx="8229600" cy="684251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smtClean="0">
                <a:latin typeface="Helvetica Neue"/>
                <a:cs typeface="Helvetica Neue"/>
              </a:rPr>
              <a:t>Profit Point</a:t>
            </a:r>
            <a:endParaRPr lang="en-US" sz="38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913"/>
            <a:ext cx="8229600" cy="4782600"/>
          </a:xfrm>
        </p:spPr>
        <p:txBody>
          <a:bodyPr>
            <a:noAutofit/>
          </a:bodyPr>
          <a:lstStyle/>
          <a:p>
            <a:pPr marL="342900" lvl="1" indent="-342900">
              <a:spcAft>
                <a:spcPts val="600"/>
              </a:spcAft>
              <a:buNone/>
            </a:pPr>
            <a:r>
              <a:rPr lang="en-US" b="1" dirty="0" smtClean="0"/>
              <a:t>The case for Profit Point:</a:t>
            </a:r>
            <a:endParaRPr lang="en-US" sz="1200" b="1" dirty="0" smtClean="0"/>
          </a:p>
          <a:p>
            <a:pPr>
              <a:spcAft>
                <a:spcPts val="12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Maintains overall database of all gift card usage</a:t>
            </a:r>
          </a:p>
          <a:p>
            <a:pPr>
              <a:spcAft>
                <a:spcPts val="12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Tracking in up to 40 fields of demographic info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E</a:t>
            </a: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-cards and mobile gifting available</a:t>
            </a:r>
            <a:endParaRPr lang="en-US" sz="2400" b="0" i="0" dirty="0" smtClean="0">
              <a:solidFill>
                <a:srgbClr val="000000"/>
              </a:solidFill>
              <a:latin typeface="Calibri"/>
              <a:ea typeface="Verdana"/>
              <a:cs typeface="Calibri"/>
            </a:endParaRPr>
          </a:p>
          <a:p>
            <a:pPr>
              <a:spcAft>
                <a:spcPts val="12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Virtual terminal cloud processing option anywhere with Internet</a:t>
            </a:r>
          </a:p>
          <a:p>
            <a:pPr>
              <a:spcAft>
                <a:spcPts val="12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Compatible with nearly all major terminals, but not as many POS systems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0497" y="6350513"/>
            <a:ext cx="1311395" cy="2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Picture 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8676" y="343457"/>
            <a:ext cx="1743216" cy="442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931"/>
            <a:ext cx="8229600" cy="684251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smtClean="0">
                <a:latin typeface="Helvetica Neue"/>
                <a:cs typeface="Helvetica Neue"/>
              </a:rPr>
              <a:t>Signature Card</a:t>
            </a:r>
            <a:endParaRPr lang="en-US" sz="38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913"/>
            <a:ext cx="8229600" cy="4782600"/>
          </a:xfrm>
        </p:spPr>
        <p:txBody>
          <a:bodyPr>
            <a:noAutofit/>
          </a:bodyPr>
          <a:lstStyle/>
          <a:p>
            <a:pPr marL="342900" lvl="1" indent="-342900">
              <a:spcAft>
                <a:spcPts val="600"/>
              </a:spcAft>
              <a:buNone/>
            </a:pPr>
            <a:r>
              <a:rPr lang="en-US" b="1" dirty="0" smtClean="0">
                <a:latin typeface="Calibri"/>
                <a:cs typeface="Calibri"/>
              </a:rPr>
              <a:t>The case for Signature Card:</a:t>
            </a:r>
            <a:endParaRPr lang="en-US" sz="1200" b="1" dirty="0" smtClean="0">
              <a:latin typeface="Calibri"/>
              <a:cs typeface="Calibri"/>
            </a:endParaRPr>
          </a:p>
          <a:p>
            <a:pPr>
              <a:spcAft>
                <a:spcPts val="12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Specializes in custom card design</a:t>
            </a:r>
          </a:p>
          <a:p>
            <a:pPr>
              <a:spcAft>
                <a:spcPts val="12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Prints, encodes, and places image on cards</a:t>
            </a:r>
          </a:p>
          <a:p>
            <a:pPr>
              <a:spcAft>
                <a:spcPts val="12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Tracks statistics and reports data based on card usage</a:t>
            </a:r>
          </a:p>
          <a:p>
            <a:pPr>
              <a:spcAft>
                <a:spcPts val="12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No transaction fees</a:t>
            </a:r>
          </a:p>
          <a:p>
            <a:pPr>
              <a:spcAft>
                <a:spcPts val="12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Wide variety of POS integration options and experience working with First Data merchants</a:t>
            </a:r>
            <a:endParaRPr lang="en-US" sz="2400" dirty="0" smtClean="0">
              <a:latin typeface="Calibri"/>
              <a:cs typeface="Calibri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0497" y="6350513"/>
            <a:ext cx="1311395" cy="2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28676" y="359930"/>
            <a:ext cx="1743216" cy="88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931"/>
            <a:ext cx="8229600" cy="684251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err="1" smtClean="0">
                <a:latin typeface="Helvetica Neue"/>
                <a:cs typeface="Helvetica Neue"/>
              </a:rPr>
              <a:t>Valutec</a:t>
            </a:r>
            <a:endParaRPr lang="en-US" sz="38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913"/>
            <a:ext cx="8229600" cy="4782600"/>
          </a:xfrm>
        </p:spPr>
        <p:txBody>
          <a:bodyPr>
            <a:noAutofit/>
          </a:bodyPr>
          <a:lstStyle/>
          <a:p>
            <a:pPr marL="342900" lvl="1" indent="-342900">
              <a:spcAft>
                <a:spcPts val="600"/>
              </a:spcAft>
              <a:buNone/>
            </a:pPr>
            <a:r>
              <a:rPr lang="en-US" b="1" dirty="0" smtClean="0"/>
              <a:t>The case for </a:t>
            </a:r>
            <a:r>
              <a:rPr lang="en-US" b="1" dirty="0" err="1" smtClean="0"/>
              <a:t>Valutec</a:t>
            </a:r>
            <a:r>
              <a:rPr lang="en-US" b="1" dirty="0" smtClean="0"/>
              <a:t>:</a:t>
            </a:r>
            <a:endParaRPr lang="en-US" sz="1200" b="1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Complete </a:t>
            </a:r>
            <a:r>
              <a:rPr lang="en-US" sz="2400" dirty="0"/>
              <a:t>in-house merchandising, card design, and production </a:t>
            </a:r>
            <a:r>
              <a:rPr lang="en-US" sz="2400" dirty="0" smtClean="0"/>
              <a:t>services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 smtClean="0"/>
              <a:t>Largest </a:t>
            </a:r>
            <a:r>
              <a:rPr lang="en-US" sz="2400" dirty="0"/>
              <a:t>provider in the small to mid-size merchant </a:t>
            </a:r>
            <a:r>
              <a:rPr lang="en-US" sz="2400" dirty="0" smtClean="0"/>
              <a:t>space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Option </a:t>
            </a:r>
            <a:r>
              <a:rPr lang="en-US" sz="2400" dirty="0"/>
              <a:t>of Referral Partnership or Reseller </a:t>
            </a:r>
            <a:r>
              <a:rPr lang="en-US" sz="2400" dirty="0" smtClean="0"/>
              <a:t>Partnership</a:t>
            </a:r>
            <a:endParaRPr lang="en-US" sz="2400" dirty="0"/>
          </a:p>
          <a:p>
            <a:pPr lvl="1"/>
            <a:r>
              <a:rPr lang="en-US" sz="2000" dirty="0" smtClean="0"/>
              <a:t>Referral</a:t>
            </a:r>
            <a:r>
              <a:rPr lang="en-US" sz="2000" dirty="0"/>
              <a:t>: Connect merchants with</a:t>
            </a:r>
            <a:r>
              <a:rPr lang="en-US" sz="2000" dirty="0" smtClean="0"/>
              <a:t> vendor and </a:t>
            </a:r>
            <a:r>
              <a:rPr lang="en-US" sz="2000" dirty="0" err="1"/>
              <a:t>Valutec</a:t>
            </a:r>
            <a:r>
              <a:rPr lang="en-US" sz="2000" dirty="0"/>
              <a:t> handles all the steps in the process; Swipely earns commission for the closed deal and </a:t>
            </a:r>
            <a:r>
              <a:rPr lang="en-US" sz="2000" dirty="0" smtClean="0"/>
              <a:t>residuals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Reseller</a:t>
            </a:r>
            <a:r>
              <a:rPr lang="en-US" sz="2000" dirty="0"/>
              <a:t>: Swipely responsible for completed sale and merchant sign-up; reseller held responsible for all merchant payments</a:t>
            </a:r>
            <a:r>
              <a:rPr lang="en-US" sz="2000" dirty="0" smtClean="0"/>
              <a:t> </a:t>
            </a:r>
          </a:p>
          <a:p>
            <a:r>
              <a:rPr lang="en-US" sz="2400" dirty="0" smtClean="0"/>
              <a:t>Compatible </a:t>
            </a:r>
            <a:r>
              <a:rPr lang="en-US" sz="2400" dirty="0"/>
              <a:t>with a wide variety of terminals and POS environments</a:t>
            </a:r>
            <a:r>
              <a:rPr lang="en-US" sz="2400" dirty="0" smtClean="0"/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0497" y="6350513"/>
            <a:ext cx="1311395" cy="2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Picture 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8676" y="214918"/>
            <a:ext cx="1743216" cy="803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931"/>
            <a:ext cx="8229600" cy="684251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smtClean="0">
                <a:latin typeface="Helvetica Neue"/>
                <a:cs typeface="Helvetica Neue"/>
              </a:rPr>
              <a:t>Actionable Issues</a:t>
            </a:r>
            <a:endParaRPr lang="en-US" sz="38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913"/>
            <a:ext cx="8229600" cy="4782600"/>
          </a:xfrm>
        </p:spPr>
        <p:txBody>
          <a:bodyPr>
            <a:noAutofit/>
          </a:bodyPr>
          <a:lstStyle/>
          <a:p>
            <a:pPr marL="342900" lvl="1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Function as a referral partner or a reseller</a:t>
            </a:r>
          </a:p>
          <a:p>
            <a:pPr marL="1200150" lvl="3" indent="-342900">
              <a:spcAft>
                <a:spcPts val="600"/>
              </a:spcAft>
            </a:pPr>
            <a:r>
              <a:rPr lang="en-US" dirty="0" smtClean="0"/>
              <a:t>How involved in the gift card process does Swipely want to be?</a:t>
            </a:r>
          </a:p>
          <a:p>
            <a:pPr marL="742950" lvl="2" indent="-342900"/>
            <a:endParaRPr lang="en-US" sz="800" dirty="0" smtClean="0"/>
          </a:p>
          <a:p>
            <a:pPr marL="342900" lvl="1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Focus on compatibility through credit card terminals or POS systems (or both)</a:t>
            </a:r>
          </a:p>
          <a:p>
            <a:pPr marL="1200150" lvl="3" indent="-342900">
              <a:spcAft>
                <a:spcPts val="600"/>
              </a:spcAft>
            </a:pPr>
            <a:r>
              <a:rPr lang="en-US" dirty="0" smtClean="0"/>
              <a:t>Should each individual merchant make the decision or should all Swipely gift cards function the same way? </a:t>
            </a:r>
          </a:p>
          <a:p>
            <a:pPr marL="1200150" lvl="3" indent="-342900"/>
            <a:endParaRPr lang="en-US" sz="800" dirty="0" smtClean="0"/>
          </a:p>
          <a:p>
            <a:pPr marL="342900" lvl="1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Continue to develop relationships with Sales Reps. from various vendors and learn more about potential partnerships</a:t>
            </a:r>
          </a:p>
          <a:p>
            <a:pPr marL="1200150" lvl="3" indent="-342900">
              <a:spcAft>
                <a:spcPts val="600"/>
              </a:spcAft>
            </a:pPr>
            <a:r>
              <a:rPr lang="en-US" dirty="0" smtClean="0"/>
              <a:t>Narrow the field to top three choices and explore them further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0497" y="6350513"/>
            <a:ext cx="1311395" cy="2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931"/>
            <a:ext cx="8229600" cy="684251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smtClean="0">
                <a:latin typeface="Helvetica Neue"/>
                <a:cs typeface="Helvetica Neue"/>
              </a:rPr>
              <a:t>Vendor Web Sources</a:t>
            </a:r>
            <a:endParaRPr lang="en-US" sz="38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913"/>
            <a:ext cx="8229600" cy="478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000" u="sng" dirty="0"/>
              <a:t>First Data</a:t>
            </a:r>
            <a:endParaRPr lang="en-US" sz="1000" dirty="0"/>
          </a:p>
          <a:p>
            <a:r>
              <a:rPr lang="en-US" sz="1000" u="sng" dirty="0">
                <a:hlinkClick r:id="rId2" action="ppaction://hlinkfile"/>
              </a:rPr>
              <a:t>firstdata.com</a:t>
            </a:r>
            <a:endParaRPr lang="en-US" sz="1000" dirty="0"/>
          </a:p>
          <a:p>
            <a:r>
              <a:rPr lang="en-US" sz="1000" u="sng" dirty="0">
                <a:hlinkClick r:id="rId3"/>
              </a:rPr>
              <a:t>http://www.firstdata.com/downloads/marketing-merchant/giftcardsalessheet.pdf</a:t>
            </a:r>
            <a:endParaRPr lang="en-US" sz="1000" dirty="0"/>
          </a:p>
          <a:p>
            <a:r>
              <a:rPr lang="en-US" sz="1000" u="sng" dirty="0">
                <a:hlinkClick r:id="rId4"/>
              </a:rPr>
              <a:t>http://www.firstdata.com/downloads/marketing-merchant/giftcardprogrambrochure.pdf</a:t>
            </a:r>
            <a:r>
              <a:rPr lang="en-US" sz="1000" dirty="0" smtClean="0"/>
              <a:t> </a:t>
            </a:r>
          </a:p>
          <a:p>
            <a:pPr>
              <a:buNone/>
            </a:pPr>
            <a:r>
              <a:rPr lang="en-US" sz="1000" dirty="0" smtClean="0"/>
              <a:t> </a:t>
            </a:r>
            <a:endParaRPr lang="en-US" sz="1000" dirty="0"/>
          </a:p>
          <a:p>
            <a:pPr>
              <a:buNone/>
            </a:pPr>
            <a:r>
              <a:rPr lang="en-US" sz="1000" u="sng" dirty="0"/>
              <a:t>GETI</a:t>
            </a:r>
            <a:endParaRPr lang="en-US" sz="1000" dirty="0"/>
          </a:p>
          <a:p>
            <a:r>
              <a:rPr lang="en-US" sz="1000" u="sng" dirty="0">
                <a:hlinkClick r:id="rId5"/>
              </a:rPr>
              <a:t>www.globaletelecom.com</a:t>
            </a:r>
            <a:endParaRPr lang="en-US" sz="1000" dirty="0"/>
          </a:p>
          <a:p>
            <a:r>
              <a:rPr lang="en-US" sz="1000" u="sng" dirty="0">
                <a:hlinkClick r:id="rId6"/>
              </a:rPr>
              <a:t>http://www.giftcardtraining.com/docs/general/Gift_Program_Description.</a:t>
            </a:r>
            <a:r>
              <a:rPr lang="en-US" sz="1000" u="sng" dirty="0" smtClean="0">
                <a:hlinkClick r:id="rId6"/>
              </a:rPr>
              <a:t>pdf</a:t>
            </a: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 </a:t>
            </a:r>
            <a:endParaRPr lang="en-US" sz="1000" dirty="0"/>
          </a:p>
          <a:p>
            <a:pPr>
              <a:buNone/>
            </a:pPr>
            <a:r>
              <a:rPr lang="en-US" sz="1000" u="sng" dirty="0"/>
              <a:t>Paytronix</a:t>
            </a:r>
            <a:endParaRPr lang="en-US" sz="1000" dirty="0"/>
          </a:p>
          <a:p>
            <a:r>
              <a:rPr lang="en-US" sz="1000" u="sng" dirty="0">
                <a:hlinkClick r:id="rId7"/>
              </a:rPr>
              <a:t>www.Paytronix.com</a:t>
            </a:r>
            <a:r>
              <a:rPr lang="en-US" sz="1000" dirty="0"/>
              <a:t> </a:t>
            </a:r>
          </a:p>
          <a:p>
            <a:r>
              <a:rPr lang="en-US" sz="1000" u="sng" dirty="0">
                <a:hlinkClick r:id="rId8"/>
              </a:rPr>
              <a:t>http://www.paytronix.com/CompleteSectionPDFs/Gift.pdf</a:t>
            </a:r>
            <a:endParaRPr lang="en-US" sz="1000" dirty="0"/>
          </a:p>
          <a:p>
            <a:pPr>
              <a:buNone/>
            </a:pPr>
            <a:r>
              <a:rPr lang="en-US" sz="1000" dirty="0"/>
              <a:t> </a:t>
            </a:r>
          </a:p>
          <a:p>
            <a:pPr>
              <a:buNone/>
            </a:pPr>
            <a:r>
              <a:rPr lang="en-US" sz="1000" u="sng" dirty="0"/>
              <a:t>Profit Point</a:t>
            </a:r>
            <a:r>
              <a:rPr lang="en-US" sz="1000" dirty="0"/>
              <a:t>:</a:t>
            </a:r>
          </a:p>
          <a:p>
            <a:r>
              <a:rPr lang="en-US" sz="1000" u="sng" dirty="0">
                <a:hlinkClick r:id="rId9"/>
              </a:rPr>
              <a:t>http://www.profitpoint.com/</a:t>
            </a:r>
            <a:r>
              <a:rPr lang="en-US" sz="1000" dirty="0"/>
              <a:t> </a:t>
            </a:r>
          </a:p>
          <a:p>
            <a:r>
              <a:rPr lang="en-US" sz="1000" u="sng" dirty="0">
                <a:hlinkClick r:id="rId10"/>
              </a:rPr>
              <a:t>http://www.profitpoint.com/content/gift-card-programs</a:t>
            </a:r>
            <a:endParaRPr lang="en-US" sz="1000" dirty="0"/>
          </a:p>
          <a:p>
            <a:pPr>
              <a:buNone/>
            </a:pPr>
            <a:r>
              <a:rPr lang="en-US" sz="1000" dirty="0"/>
              <a:t> </a:t>
            </a:r>
          </a:p>
          <a:p>
            <a:pPr>
              <a:buNone/>
            </a:pPr>
            <a:r>
              <a:rPr lang="en-US" sz="1000" u="sng" dirty="0"/>
              <a:t>Signature Card</a:t>
            </a:r>
            <a:r>
              <a:rPr lang="en-US" sz="1000" dirty="0"/>
              <a:t>:</a:t>
            </a:r>
          </a:p>
          <a:p>
            <a:r>
              <a:rPr lang="en-US" sz="1000" u="sng" dirty="0">
                <a:hlinkClick r:id="rId11"/>
              </a:rPr>
              <a:t>http://www.signaturecard.net/</a:t>
            </a:r>
            <a:endParaRPr lang="en-US" sz="1000" dirty="0"/>
          </a:p>
          <a:p>
            <a:r>
              <a:rPr lang="en-US" sz="1000" u="sng" dirty="0">
                <a:hlinkClick r:id="rId12"/>
              </a:rPr>
              <a:t>http://www.signaturecard.net/gift-card-systems</a:t>
            </a:r>
            <a:endParaRPr lang="en-US" sz="1000" dirty="0"/>
          </a:p>
          <a:p>
            <a:pPr>
              <a:buNone/>
            </a:pPr>
            <a:r>
              <a:rPr lang="en-US" sz="1000" dirty="0"/>
              <a:t> </a:t>
            </a:r>
          </a:p>
          <a:p>
            <a:pPr>
              <a:buNone/>
            </a:pPr>
            <a:r>
              <a:rPr lang="en-US" sz="1000" u="sng" dirty="0" err="1"/>
              <a:t>Valutec</a:t>
            </a:r>
            <a:r>
              <a:rPr lang="en-US" sz="1000" dirty="0"/>
              <a:t>:</a:t>
            </a:r>
          </a:p>
          <a:p>
            <a:r>
              <a:rPr lang="en-US" sz="1000" u="sng" dirty="0">
                <a:hlinkClick r:id="rId13"/>
              </a:rPr>
              <a:t>http://www.valutec.net/</a:t>
            </a:r>
            <a:endParaRPr lang="en-US" sz="1000" dirty="0"/>
          </a:p>
          <a:p>
            <a:r>
              <a:rPr lang="en-US" sz="1000" u="sng" dirty="0">
                <a:hlinkClick r:id="rId14"/>
              </a:rPr>
              <a:t>http://www.valutec.net/html/ready_to_order_giftcards1.html?utm_source=google&amp;utm_medium=cpc&amp;utm_campaign=G20&amp;utm_term=gift+cards&amp;utm_content=ready4&amp;gclid=CPvXnMj1nrECFUlN4AodUHgFWA</a:t>
            </a:r>
            <a:endParaRPr lang="en-US" sz="1000" dirty="0"/>
          </a:p>
          <a:p>
            <a:pPr marL="342900" lvl="1" indent="-342900">
              <a:spcAft>
                <a:spcPts val="600"/>
              </a:spcAft>
              <a:buFont typeface="Arial"/>
              <a:buChar char="•"/>
            </a:pPr>
            <a:endParaRPr lang="en-US" sz="1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660497" y="6350513"/>
            <a:ext cx="1311395" cy="2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931"/>
            <a:ext cx="8229600" cy="684251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smtClean="0">
                <a:latin typeface="Helvetica Neue"/>
                <a:cs typeface="Helvetica Neue"/>
              </a:rPr>
              <a:t>Table of Contents</a:t>
            </a:r>
            <a:endParaRPr lang="en-US" sz="3800" b="1" dirty="0">
              <a:latin typeface="Helvetica Neue"/>
              <a:cs typeface="Helvetica Neue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0497" y="6350513"/>
            <a:ext cx="1311395" cy="2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9657" y="1600200"/>
            <a:ext cx="7049545" cy="452596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/>
              <a:t>The Gift Card Industry…………………………………………… 3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Gift Card Vendors Competitive Report………………….. 7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First Data</a:t>
            </a:r>
            <a:r>
              <a:rPr lang="en-US" sz="2400" dirty="0" smtClean="0"/>
              <a:t>…………………………………………………………. </a:t>
            </a:r>
            <a:r>
              <a:rPr lang="en-US" sz="2400" dirty="0" smtClean="0"/>
              <a:t>8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GETI</a:t>
            </a:r>
            <a:r>
              <a:rPr lang="en-US" sz="2400" dirty="0" smtClean="0"/>
              <a:t>…………………………………………………………………. 9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Paytronix</a:t>
            </a:r>
            <a:r>
              <a:rPr lang="en-US" sz="2400" dirty="0"/>
              <a:t>.</a:t>
            </a:r>
            <a:r>
              <a:rPr lang="en-US" sz="2400" dirty="0" smtClean="0"/>
              <a:t>………………………………………………………. 10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Profit Point</a:t>
            </a:r>
            <a:r>
              <a:rPr lang="en-US" sz="2400" dirty="0" smtClean="0"/>
              <a:t>.……………………………………………………  11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Signature Card.</a:t>
            </a:r>
            <a:r>
              <a:rPr lang="en-US" sz="2400" dirty="0" smtClean="0"/>
              <a:t>………………………………………………  </a:t>
            </a:r>
            <a:r>
              <a:rPr lang="en-US" sz="2400" dirty="0" smtClean="0"/>
              <a:t>12</a:t>
            </a:r>
            <a:endParaRPr lang="en-US" sz="2400" dirty="0" smtClean="0"/>
          </a:p>
          <a:p>
            <a:pPr lvl="1">
              <a:spcAft>
                <a:spcPts val="600"/>
              </a:spcAft>
            </a:pPr>
            <a:r>
              <a:rPr lang="en-US" sz="2400" dirty="0" err="1" smtClean="0"/>
              <a:t>Valutec</a:t>
            </a:r>
            <a:r>
              <a:rPr lang="en-US" sz="2400" dirty="0" smtClean="0"/>
              <a:t>.……………………………………………………….... 13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931"/>
            <a:ext cx="8229600" cy="684251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smtClean="0">
                <a:latin typeface="Helvetica Neue"/>
                <a:cs typeface="Helvetica Neue"/>
              </a:rPr>
              <a:t>Gift Card Industry</a:t>
            </a:r>
            <a:endParaRPr lang="en-US" sz="38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955"/>
            <a:ext cx="4181644" cy="4795558"/>
          </a:xfrm>
        </p:spPr>
        <p:txBody>
          <a:bodyPr>
            <a:normAutofit/>
          </a:bodyPr>
          <a:lstStyle/>
          <a:p>
            <a:r>
              <a:rPr lang="en-US" sz="2200" dirty="0"/>
              <a:t>Gift card spending topped $100 billion for the first time ever in </a:t>
            </a:r>
            <a:r>
              <a:rPr lang="en-US" sz="2200" dirty="0" smtClean="0"/>
              <a:t>2011</a:t>
            </a:r>
          </a:p>
          <a:p>
            <a:pPr lvl="0"/>
            <a:r>
              <a:rPr lang="en-US" sz="2200" dirty="0"/>
              <a:t>Expected to reach $130 billion by 2014</a:t>
            </a:r>
            <a:endParaRPr lang="en-US" sz="2200" dirty="0" smtClean="0"/>
          </a:p>
          <a:p>
            <a:pPr lvl="0"/>
            <a:r>
              <a:rPr lang="en-US" sz="2200" dirty="0"/>
              <a:t>Consumers realizing more value from their gift cards due to the Credit Card Accountability, Responsibility, and Disclosure (CARD) Act of </a:t>
            </a:r>
            <a:r>
              <a:rPr lang="en-US" sz="2200" dirty="0" smtClean="0"/>
              <a:t>2009</a:t>
            </a:r>
          </a:p>
          <a:p>
            <a:pPr lvl="1"/>
            <a:r>
              <a:rPr lang="en-US" sz="2000" dirty="0"/>
              <a:t>Extended or eliminated many card expiration dates</a:t>
            </a:r>
          </a:p>
          <a:p>
            <a:pPr lvl="1"/>
            <a:r>
              <a:rPr lang="en-US" sz="2000" dirty="0"/>
              <a:t>Removed many junk </a:t>
            </a:r>
            <a:r>
              <a:rPr lang="en-US" sz="2000" dirty="0" smtClean="0"/>
              <a:t>fees</a:t>
            </a:r>
          </a:p>
          <a:p>
            <a:endParaRPr lang="en-US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0497" y="6350513"/>
            <a:ext cx="1311395" cy="2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Picture 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000" y="2285179"/>
            <a:ext cx="4079052" cy="2774605"/>
          </a:xfrm>
          <a:prstGeom prst="rect">
            <a:avLst/>
          </a:prstGeom>
          <a:ln w="6350" cap="flat" cmpd="sng" algn="ctr">
            <a:solidFill>
              <a:srgbClr val="26262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57200" y="6453063"/>
            <a:ext cx="59444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sng" dirty="0" smtClean="0"/>
              <a:t>Source</a:t>
            </a:r>
            <a:r>
              <a:rPr lang="en-US" sz="1000" dirty="0" smtClean="0"/>
              <a:t>: </a:t>
            </a:r>
            <a:r>
              <a:rPr lang="en-US" sz="1000" dirty="0"/>
              <a:t>http://www.prnewswire.com/news-releases/the-power-of-plastic---gift-cards-to-surpass-100-billion-in-2011-sales-135915223.html</a:t>
            </a:r>
          </a:p>
          <a:p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931"/>
            <a:ext cx="8229600" cy="684251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smtClean="0">
                <a:latin typeface="Helvetica Neue"/>
                <a:cs typeface="Helvetica Neue"/>
              </a:rPr>
              <a:t>Understanding Gift Cards</a:t>
            </a:r>
            <a:endParaRPr lang="en-US" sz="38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745"/>
            <a:ext cx="5270556" cy="473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u="sng" dirty="0" smtClean="0"/>
              <a:t>2 Major Gift Card categories:</a:t>
            </a:r>
            <a:endParaRPr lang="en-US" sz="2200" dirty="0" smtClean="0"/>
          </a:p>
          <a:p>
            <a:pPr marL="342900" lvl="1" indent="-342900">
              <a:buFont typeface="Arial"/>
              <a:buChar char="•"/>
            </a:pPr>
            <a:r>
              <a:rPr lang="en-US" sz="2200" dirty="0" smtClean="0"/>
              <a:t>Open-Loop:  card issued </a:t>
            </a:r>
            <a:r>
              <a:rPr lang="en-US" sz="2200" dirty="0"/>
              <a:t>by banks or credit card companies and are redeemable by any retailer</a:t>
            </a:r>
            <a:endParaRPr lang="en-US" sz="2200" dirty="0" smtClean="0"/>
          </a:p>
          <a:p>
            <a:pPr marL="342900" lvl="1" indent="-342900">
              <a:buFont typeface="Arial"/>
              <a:buChar char="•"/>
            </a:pPr>
            <a:r>
              <a:rPr lang="en-US" sz="2200" dirty="0" smtClean="0"/>
              <a:t>Closed</a:t>
            </a:r>
            <a:r>
              <a:rPr lang="en-US" sz="2200" dirty="0"/>
              <a:t>-loop:  merchant-branded gift cards issued by retailers for use exclusively with that </a:t>
            </a:r>
            <a:r>
              <a:rPr lang="en-US" sz="2200" dirty="0" smtClean="0"/>
              <a:t>retailer</a:t>
            </a:r>
            <a:endParaRPr lang="en-US" sz="2000" dirty="0" smtClean="0"/>
          </a:p>
          <a:p>
            <a:pPr marL="1200150" lvl="3" indent="-342900"/>
            <a:r>
              <a:rPr lang="en-US" dirty="0" smtClean="0"/>
              <a:t>Very </a:t>
            </a:r>
            <a:r>
              <a:rPr lang="en-US" dirty="0"/>
              <a:t>rarely have dormancy or maintenance </a:t>
            </a:r>
            <a:r>
              <a:rPr lang="en-US" dirty="0" smtClean="0"/>
              <a:t>fees, or </a:t>
            </a:r>
            <a:r>
              <a:rPr lang="en-US" dirty="0"/>
              <a:t>expiration </a:t>
            </a:r>
            <a:r>
              <a:rPr lang="en-US" dirty="0" smtClean="0"/>
              <a:t>dates</a:t>
            </a:r>
          </a:p>
          <a:p>
            <a:pPr marL="1200150" lvl="3" indent="-342900"/>
            <a:r>
              <a:rPr lang="en-US" dirty="0" smtClean="0"/>
              <a:t>Applicable for </a:t>
            </a:r>
            <a:r>
              <a:rPr lang="en-US" dirty="0" err="1" smtClean="0"/>
              <a:t>Swipely’s</a:t>
            </a:r>
            <a:r>
              <a:rPr lang="en-US" dirty="0" smtClean="0"/>
              <a:t> purposes</a:t>
            </a:r>
          </a:p>
          <a:p>
            <a:pPr marL="342900" lvl="1" indent="-342900">
              <a:buFont typeface="Arial"/>
              <a:buChar char="•"/>
            </a:pPr>
            <a:endParaRPr lang="en-US" sz="2200" dirty="0" smtClean="0"/>
          </a:p>
          <a:p>
            <a:endParaRPr lang="en-US" sz="22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0497" y="6350513"/>
            <a:ext cx="1311395" cy="2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giftcard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9097" y="1619745"/>
            <a:ext cx="2369943" cy="1909462"/>
          </a:xfrm>
          <a:prstGeom prst="rect">
            <a:avLst/>
          </a:prstGeom>
        </p:spPr>
      </p:pic>
      <p:pic>
        <p:nvPicPr>
          <p:cNvPr id="8" name="Picture 7" descr="giftcards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9097" y="3697660"/>
            <a:ext cx="2369943" cy="21092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6453063"/>
            <a:ext cx="5944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sng" dirty="0" smtClean="0"/>
              <a:t>Source</a:t>
            </a:r>
            <a:r>
              <a:rPr lang="en-US" sz="1000" dirty="0" smtClean="0"/>
              <a:t>: </a:t>
            </a:r>
            <a:r>
              <a:rPr lang="en-US" sz="1000" dirty="0"/>
              <a:t>http://www.creditcards.com/credit-card-news/gift-card-survey-2011-ecards-digital-1271.</a:t>
            </a:r>
            <a:r>
              <a:rPr lang="en-US" sz="1000" dirty="0" smtClean="0"/>
              <a:t>php</a:t>
            </a:r>
          </a:p>
          <a:p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931"/>
            <a:ext cx="8229600" cy="684251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smtClean="0">
                <a:latin typeface="Helvetica Neue"/>
                <a:cs typeface="Helvetica Neue"/>
              </a:rPr>
              <a:t>Gift Card Factors</a:t>
            </a:r>
            <a:endParaRPr lang="en-US" sz="38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745"/>
            <a:ext cx="8229600" cy="4730768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200" dirty="0" smtClean="0"/>
              <a:t>Gift cards carry a variety of options and characteristics that brands must consider when offering them to customers.  They include:</a:t>
            </a:r>
          </a:p>
          <a:p>
            <a:pPr marL="3486150" lvl="8" indent="-342900">
              <a:buNone/>
            </a:pPr>
            <a:endParaRPr lang="en-US" sz="2200" dirty="0" smtClean="0"/>
          </a:p>
          <a:p>
            <a:pPr lvl="5">
              <a:spcAft>
                <a:spcPts val="1800"/>
              </a:spcAft>
            </a:pPr>
            <a:r>
              <a:rPr lang="en-US" sz="2200" dirty="0" smtClean="0"/>
              <a:t>No expiration date</a:t>
            </a:r>
          </a:p>
          <a:p>
            <a:pPr lvl="5">
              <a:spcAft>
                <a:spcPts val="1800"/>
              </a:spcAft>
            </a:pPr>
            <a:r>
              <a:rPr lang="en-US" sz="2200" dirty="0" smtClean="0"/>
              <a:t>No dormancy or maintenance fees</a:t>
            </a:r>
          </a:p>
          <a:p>
            <a:pPr lvl="5">
              <a:spcAft>
                <a:spcPts val="1800"/>
              </a:spcAft>
            </a:pPr>
            <a:r>
              <a:rPr lang="en-US" sz="2200" dirty="0" smtClean="0"/>
              <a:t>Card </a:t>
            </a:r>
            <a:r>
              <a:rPr lang="en-US" sz="2200" dirty="0"/>
              <a:t>and/or funds replaces after loss or theft</a:t>
            </a:r>
          </a:p>
          <a:p>
            <a:pPr lvl="5">
              <a:spcAft>
                <a:spcPts val="1800"/>
              </a:spcAft>
            </a:pPr>
            <a:r>
              <a:rPr lang="en-US" sz="2200" dirty="0"/>
              <a:t>Reloadable?</a:t>
            </a:r>
          </a:p>
          <a:p>
            <a:pPr lvl="5">
              <a:spcAft>
                <a:spcPts val="1800"/>
              </a:spcAft>
            </a:pPr>
            <a:r>
              <a:rPr lang="en-US" sz="2200" dirty="0" err="1"/>
              <a:t>eCard</a:t>
            </a:r>
            <a:r>
              <a:rPr lang="en-US" sz="2200" dirty="0"/>
              <a:t> availability</a:t>
            </a:r>
            <a:endParaRPr lang="en-US" sz="2200" dirty="0" smtClean="0"/>
          </a:p>
          <a:p>
            <a:pPr lvl="5">
              <a:spcAft>
                <a:spcPts val="1800"/>
              </a:spcAft>
            </a:pPr>
            <a:r>
              <a:rPr lang="en-US" sz="2200" dirty="0" smtClean="0"/>
              <a:t>Online balance check</a:t>
            </a:r>
          </a:p>
          <a:p>
            <a:pPr marL="3486150" lvl="8" indent="-342900"/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0497" y="6350513"/>
            <a:ext cx="1311395" cy="2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57200" y="6453063"/>
            <a:ext cx="5944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sng" dirty="0" smtClean="0"/>
              <a:t>Source</a:t>
            </a:r>
            <a:r>
              <a:rPr lang="en-US" sz="1000" dirty="0" smtClean="0"/>
              <a:t>: </a:t>
            </a:r>
            <a:r>
              <a:rPr lang="en-US" sz="1000" dirty="0"/>
              <a:t>http://www.creditcards.com/credit-card-news/2011-gift-card-comparison-table-1271.</a:t>
            </a:r>
            <a:r>
              <a:rPr lang="en-US" sz="1000" dirty="0" smtClean="0"/>
              <a:t>php</a:t>
            </a:r>
          </a:p>
          <a:p>
            <a:endParaRPr lang="en-US" sz="1000" dirty="0"/>
          </a:p>
        </p:txBody>
      </p:sp>
      <p:pic>
        <p:nvPicPr>
          <p:cNvPr id="11" name="Picture 10" descr="Picture 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1301" y="3222030"/>
            <a:ext cx="546100" cy="495300"/>
          </a:xfrm>
          <a:prstGeom prst="rect">
            <a:avLst/>
          </a:prstGeom>
        </p:spPr>
      </p:pic>
      <p:pic>
        <p:nvPicPr>
          <p:cNvPr id="12" name="Picture 11" descr="Picture 1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1301" y="2640826"/>
            <a:ext cx="571500" cy="457200"/>
          </a:xfrm>
          <a:prstGeom prst="rect">
            <a:avLst/>
          </a:prstGeom>
        </p:spPr>
      </p:pic>
      <p:pic>
        <p:nvPicPr>
          <p:cNvPr id="13" name="Picture 12" descr="Picture 9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1301" y="3808036"/>
            <a:ext cx="546100" cy="520700"/>
          </a:xfrm>
          <a:prstGeom prst="rect">
            <a:avLst/>
          </a:prstGeom>
        </p:spPr>
      </p:pic>
      <p:pic>
        <p:nvPicPr>
          <p:cNvPr id="14" name="Picture 13" descr="Picture 10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67219" y="4423291"/>
            <a:ext cx="520700" cy="482600"/>
          </a:xfrm>
          <a:prstGeom prst="rect">
            <a:avLst/>
          </a:prstGeom>
        </p:spPr>
      </p:pic>
      <p:pic>
        <p:nvPicPr>
          <p:cNvPr id="15" name="Picture 14" descr="Picture 12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4713" y="4963894"/>
            <a:ext cx="609600" cy="482600"/>
          </a:xfrm>
          <a:prstGeom prst="rect">
            <a:avLst/>
          </a:prstGeom>
        </p:spPr>
      </p:pic>
      <p:pic>
        <p:nvPicPr>
          <p:cNvPr id="17" name="Picture 16" descr="Picture 16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04801" y="5616833"/>
            <a:ext cx="508000" cy="48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931"/>
            <a:ext cx="8229600" cy="684251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smtClean="0">
                <a:latin typeface="Helvetica Neue"/>
                <a:cs typeface="Helvetica Neue"/>
              </a:rPr>
              <a:t>Future of Gift Cards: E-cards</a:t>
            </a:r>
            <a:endParaRPr lang="en-US" sz="38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955"/>
            <a:ext cx="5054600" cy="4795558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200" dirty="0" smtClean="0"/>
              <a:t>The popularity of </a:t>
            </a:r>
            <a:r>
              <a:rPr lang="en-US" sz="2200" dirty="0"/>
              <a:t>E</a:t>
            </a:r>
            <a:r>
              <a:rPr lang="en-US" sz="2200" dirty="0" smtClean="0"/>
              <a:t>-cards is expected to skyrocket in the coming years as more and more major brands adopt them.</a:t>
            </a:r>
          </a:p>
          <a:p>
            <a:pPr marL="742950" lvl="2" indent="-342900"/>
            <a:r>
              <a:rPr lang="en-US" sz="1800" dirty="0" smtClean="0"/>
              <a:t>2011 </a:t>
            </a:r>
            <a:r>
              <a:rPr lang="en-US" sz="1800" dirty="0"/>
              <a:t>E</a:t>
            </a:r>
            <a:r>
              <a:rPr lang="en-US" sz="1800" dirty="0" smtClean="0"/>
              <a:t>-card spending = $1 billion</a:t>
            </a:r>
          </a:p>
          <a:p>
            <a:pPr marL="742950" lvl="2" indent="-342900"/>
            <a:r>
              <a:rPr lang="en-US" sz="1800" dirty="0" smtClean="0"/>
              <a:t>Expected 2014 </a:t>
            </a:r>
            <a:r>
              <a:rPr lang="en-US" sz="1800" dirty="0"/>
              <a:t>E</a:t>
            </a:r>
            <a:r>
              <a:rPr lang="en-US" sz="1800" dirty="0" smtClean="0"/>
              <a:t>-card spending = $11 billion</a:t>
            </a:r>
          </a:p>
          <a:p>
            <a:pPr marL="342900" lvl="1" indent="-342900">
              <a:buNone/>
            </a:pPr>
            <a:endParaRPr lang="en-US" sz="800" dirty="0" smtClean="0"/>
          </a:p>
          <a:p>
            <a:pPr marL="342900" lvl="1" indent="-342900">
              <a:buFont typeface="Arial"/>
              <a:buChar char="•"/>
            </a:pPr>
            <a:r>
              <a:rPr lang="en-US" sz="2200" dirty="0" smtClean="0"/>
              <a:t>E-cards can be gifted through:</a:t>
            </a:r>
          </a:p>
          <a:p>
            <a:pPr marL="742950" lvl="2" indent="-342900"/>
            <a:r>
              <a:rPr lang="en-US" sz="1800" dirty="0" smtClean="0"/>
              <a:t>E-mail </a:t>
            </a:r>
          </a:p>
          <a:p>
            <a:pPr marL="742950" lvl="2" indent="-342900"/>
            <a:r>
              <a:rPr lang="en-US" sz="1800" dirty="0" smtClean="0"/>
              <a:t>Mobile apps</a:t>
            </a:r>
          </a:p>
          <a:p>
            <a:pPr marL="742950" lvl="2" indent="-342900"/>
            <a:r>
              <a:rPr lang="en-US" sz="1800" dirty="0"/>
              <a:t>S</a:t>
            </a:r>
            <a:r>
              <a:rPr lang="en-US" sz="1800" dirty="0" smtClean="0"/>
              <a:t>ocial media</a:t>
            </a:r>
          </a:p>
          <a:p>
            <a:pPr marL="742950" lvl="2" indent="-342900">
              <a:buNone/>
            </a:pPr>
            <a:endParaRPr lang="en-US" sz="800" dirty="0" smtClean="0"/>
          </a:p>
          <a:p>
            <a:pPr marL="342900" lvl="1" indent="-342900">
              <a:buFont typeface="Arial"/>
              <a:buChar char="•"/>
            </a:pPr>
            <a:r>
              <a:rPr lang="en-US" sz="2200" dirty="0" smtClean="0"/>
              <a:t>Challenges to E-gifting:</a:t>
            </a:r>
            <a:endParaRPr lang="en-US" sz="2162" dirty="0"/>
          </a:p>
          <a:p>
            <a:pPr marL="742950" lvl="2" indent="-342900"/>
            <a:r>
              <a:rPr lang="en-US" sz="1800" dirty="0" smtClean="0"/>
              <a:t>Many customers still like holding a physical card</a:t>
            </a:r>
            <a:r>
              <a:rPr lang="en-US" sz="1800" dirty="0"/>
              <a:t> </a:t>
            </a:r>
            <a:r>
              <a:rPr lang="en-US" sz="1800" dirty="0" smtClean="0"/>
              <a:t>in </a:t>
            </a:r>
            <a:r>
              <a:rPr lang="en-US" sz="1800" dirty="0"/>
              <a:t>their </a:t>
            </a:r>
            <a:r>
              <a:rPr lang="en-US" sz="1800" dirty="0" smtClean="0"/>
              <a:t>hands</a:t>
            </a:r>
          </a:p>
          <a:p>
            <a:pPr marL="742950" lvl="2" indent="-342900"/>
            <a:r>
              <a:rPr lang="en-US" sz="1800" dirty="0" smtClean="0"/>
              <a:t>Merchants need to catch up to the technology</a:t>
            </a:r>
          </a:p>
          <a:p>
            <a:pPr marL="342900" lvl="1" indent="-342900">
              <a:buFont typeface="Arial"/>
              <a:buChar char="•"/>
            </a:pPr>
            <a:endParaRPr lang="en-US" sz="2200" dirty="0" smtClean="0"/>
          </a:p>
          <a:p>
            <a:pPr marL="342900" lvl="1" indent="-342900">
              <a:buFont typeface="Arial"/>
              <a:buChar char="•"/>
            </a:pPr>
            <a:endParaRPr lang="en-US" sz="2200" dirty="0" smtClean="0"/>
          </a:p>
          <a:p>
            <a:endParaRPr lang="en-US" sz="22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0497" y="6350513"/>
            <a:ext cx="1311395" cy="2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93226" y="2104733"/>
            <a:ext cx="3175000" cy="3175000"/>
          </a:xfrm>
          <a:prstGeom prst="rect">
            <a:avLst/>
          </a:prstGeom>
          <a:noFill/>
          <a:ln w="9525">
            <a:solidFill>
              <a:srgbClr val="262626"/>
            </a:solidFill>
            <a:miter lim="800000"/>
            <a:headEnd/>
            <a:tailEnd/>
          </a:ln>
          <a:effectLst>
            <a:outerShdw blurRad="50800" dist="76200" dir="270000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457200" y="6453063"/>
            <a:ext cx="5944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sng" dirty="0" smtClean="0"/>
              <a:t>Source</a:t>
            </a:r>
            <a:r>
              <a:rPr lang="en-US" sz="1000" dirty="0" smtClean="0"/>
              <a:t>: </a:t>
            </a:r>
            <a:r>
              <a:rPr lang="en-US" sz="1000" dirty="0"/>
              <a:t>http://www.creditcards.com/credit-card-news/gift-card-survey-2011-ecards-digital-1271.</a:t>
            </a:r>
            <a:r>
              <a:rPr lang="en-US" sz="1000" dirty="0" smtClean="0"/>
              <a:t>php</a:t>
            </a:r>
          </a:p>
          <a:p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3003"/>
            <a:ext cx="8229600" cy="930452"/>
          </a:xfrm>
        </p:spPr>
        <p:txBody>
          <a:bodyPr>
            <a:normAutofit fontScale="90000"/>
          </a:bodyPr>
          <a:lstStyle/>
          <a:p>
            <a:r>
              <a:rPr lang="en-US" sz="3800" b="1" dirty="0" smtClean="0">
                <a:latin typeface="Helvetica Neue"/>
                <a:cs typeface="Helvetica Neue"/>
              </a:rPr>
              <a:t>3</a:t>
            </a:r>
            <a:r>
              <a:rPr lang="en-US" sz="3800" b="1" baseline="30000" dirty="0" smtClean="0">
                <a:latin typeface="Helvetica Neue"/>
                <a:cs typeface="Helvetica Neue"/>
              </a:rPr>
              <a:t>rd</a:t>
            </a:r>
            <a:r>
              <a:rPr lang="en-US" sz="3800" b="1" dirty="0" smtClean="0">
                <a:latin typeface="Helvetica Neue"/>
                <a:cs typeface="Helvetica Neue"/>
              </a:rPr>
              <a:t> Party Gift Card Vendors</a:t>
            </a:r>
            <a:br>
              <a:rPr lang="en-US" sz="3800" b="1" dirty="0" smtClean="0">
                <a:latin typeface="Helvetica Neue"/>
                <a:cs typeface="Helvetica Neue"/>
              </a:rPr>
            </a:br>
            <a:r>
              <a:rPr lang="en-US" sz="3800" b="1" dirty="0" smtClean="0">
                <a:latin typeface="Helvetica Neue"/>
                <a:cs typeface="Helvetica Neue"/>
              </a:rPr>
              <a:t>Competitive Report</a:t>
            </a:r>
            <a:endParaRPr lang="en-US" sz="3800" b="1" dirty="0">
              <a:latin typeface="Helvetica Neue"/>
              <a:cs typeface="Helvetica Neue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0497" y="6350513"/>
            <a:ext cx="1311395" cy="2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931"/>
            <a:ext cx="8229600" cy="684251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smtClean="0">
                <a:latin typeface="Helvetica Neue"/>
                <a:cs typeface="Helvetica Neue"/>
              </a:rPr>
              <a:t>Gift Card Vendors Search</a:t>
            </a:r>
            <a:endParaRPr lang="en-US" sz="38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38063"/>
            <a:ext cx="6540511" cy="4212449"/>
          </a:xfrm>
        </p:spPr>
        <p:txBody>
          <a:bodyPr>
            <a:normAutofit/>
          </a:bodyPr>
          <a:lstStyle/>
          <a:p>
            <a:pPr marL="342900" lvl="1" indent="-342900">
              <a:spcAft>
                <a:spcPts val="3000"/>
              </a:spcAft>
              <a:buFont typeface="Arial"/>
              <a:buChar char="•"/>
            </a:pPr>
            <a:r>
              <a:rPr lang="en-US" sz="2600" dirty="0" smtClean="0"/>
              <a:t>Google Search</a:t>
            </a:r>
          </a:p>
          <a:p>
            <a:pPr marL="342900" lvl="1" indent="-342900">
              <a:spcAft>
                <a:spcPts val="3000"/>
              </a:spcAft>
              <a:buFont typeface="Arial"/>
              <a:buChar char="•"/>
            </a:pPr>
            <a:r>
              <a:rPr lang="en-US" sz="2600" dirty="0" smtClean="0"/>
              <a:t>BuyerZone.com referrals</a:t>
            </a:r>
          </a:p>
          <a:p>
            <a:pPr marL="342900" lvl="1" indent="-342900">
              <a:spcAft>
                <a:spcPts val="3000"/>
              </a:spcAft>
              <a:buFont typeface="Arial"/>
              <a:buChar char="•"/>
            </a:pPr>
            <a:r>
              <a:rPr lang="en-US" sz="2600" dirty="0" smtClean="0"/>
              <a:t>Individual merchant and ISO referrals</a:t>
            </a:r>
          </a:p>
          <a:p>
            <a:pPr marL="342900" lvl="1" indent="-342900">
              <a:spcAft>
                <a:spcPts val="3000"/>
              </a:spcAft>
              <a:buFont typeface="Arial"/>
              <a:buChar char="•"/>
            </a:pPr>
            <a:endParaRPr lang="en-US" sz="2200" dirty="0" smtClean="0"/>
          </a:p>
          <a:p>
            <a:pPr marL="342900" lvl="1" indent="-342900">
              <a:spcAft>
                <a:spcPts val="3000"/>
              </a:spcAft>
              <a:buFont typeface="Arial"/>
              <a:buChar char="•"/>
            </a:pPr>
            <a:endParaRPr lang="en-US" sz="2200" dirty="0" smtClean="0"/>
          </a:p>
          <a:p>
            <a:pPr>
              <a:spcAft>
                <a:spcPts val="3000"/>
              </a:spcAft>
            </a:pPr>
            <a:endParaRPr lang="en-US" sz="22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0497" y="6350513"/>
            <a:ext cx="1311395" cy="2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931"/>
            <a:ext cx="8229600" cy="684251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smtClean="0">
                <a:latin typeface="Helvetica Neue"/>
                <a:cs typeface="Helvetica Neue"/>
              </a:rPr>
              <a:t>First Data</a:t>
            </a:r>
            <a:endParaRPr lang="en-US" sz="3800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913"/>
            <a:ext cx="8229600" cy="4782600"/>
          </a:xfrm>
        </p:spPr>
        <p:txBody>
          <a:bodyPr>
            <a:noAutofit/>
          </a:bodyPr>
          <a:lstStyle/>
          <a:p>
            <a:pPr marL="342900" lvl="1" indent="-342900">
              <a:buNone/>
            </a:pPr>
            <a:r>
              <a:rPr lang="en-US" b="1" dirty="0" smtClean="0"/>
              <a:t>The case for First Data:</a:t>
            </a:r>
          </a:p>
          <a:p>
            <a:pPr marL="342900" lvl="1" indent="-342900">
              <a:buNone/>
            </a:pPr>
            <a:endParaRPr lang="en-US" sz="1200" b="1" dirty="0" smtClean="0"/>
          </a:p>
          <a:p>
            <a:pPr>
              <a:spcAft>
                <a:spcPts val="6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Store-branded cards with option for custom designs and promotions</a:t>
            </a:r>
          </a:p>
          <a:p>
            <a:pPr>
              <a:spcAft>
                <a:spcPts val="6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Enhanced features including online and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3</a:t>
            </a:r>
            <a:r>
              <a:rPr lang="en-US" sz="2400" baseline="3000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rd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-</a:t>
            </a: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party sales</a:t>
            </a:r>
          </a:p>
          <a:p>
            <a:pPr>
              <a:spcAft>
                <a:spcPts val="6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Automated setup, fraud protection, and financial and marketing reporting</a:t>
            </a:r>
          </a:p>
          <a:p>
            <a:pPr>
              <a:spcAft>
                <a:spcPts val="6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Flexible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gift card</a:t>
            </a: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 packages for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merchants </a:t>
            </a: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to select from</a:t>
            </a:r>
          </a:p>
          <a:p>
            <a:pPr>
              <a:spcAft>
                <a:spcPts val="600"/>
              </a:spcAft>
            </a:pP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Swipely already has relationship with the company;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c</a:t>
            </a:r>
            <a:r>
              <a:rPr lang="en-US" sz="2400" b="0" i="0" dirty="0" smtClean="0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ould link any gift card with First Data system already in place at Swipely merchants</a:t>
            </a:r>
            <a:endParaRPr lang="en-US" sz="2400" dirty="0" smtClean="0">
              <a:latin typeface="Calibri"/>
              <a:cs typeface="Calibri"/>
            </a:endParaRPr>
          </a:p>
          <a:p>
            <a:pPr marL="342900" lvl="1" indent="-342900">
              <a:buFont typeface="Arial"/>
              <a:buChar char="•"/>
            </a:pPr>
            <a:endParaRPr lang="en-US" sz="2200" dirty="0" smtClean="0"/>
          </a:p>
          <a:p>
            <a:endParaRPr lang="en-US" sz="22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0497" y="6350513"/>
            <a:ext cx="1311395" cy="2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Picture 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8675" y="257836"/>
            <a:ext cx="1743217" cy="614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1325</Words>
  <Application>Microsoft Macintosh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Gift Card Landscape &amp; Competitive Report</vt:lpstr>
      <vt:lpstr>Table of Contents</vt:lpstr>
      <vt:lpstr>Gift Card Industry</vt:lpstr>
      <vt:lpstr>Understanding Gift Cards</vt:lpstr>
      <vt:lpstr>Gift Card Factors</vt:lpstr>
      <vt:lpstr>Future of Gift Cards: E-cards</vt:lpstr>
      <vt:lpstr>3rd Party Gift Card Vendors Competitive Report</vt:lpstr>
      <vt:lpstr>Gift Card Vendors Search</vt:lpstr>
      <vt:lpstr>First Data</vt:lpstr>
      <vt:lpstr>Global eTelecom Inc. (GETI)</vt:lpstr>
      <vt:lpstr>Paytronix</vt:lpstr>
      <vt:lpstr>Profit Point</vt:lpstr>
      <vt:lpstr>Signature Card</vt:lpstr>
      <vt:lpstr>Valutec</vt:lpstr>
      <vt:lpstr>Actionable Issues</vt:lpstr>
      <vt:lpstr>Vendor Web 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Gift Card Landscape</dc:title>
  <dc:creator>Sean Lane</dc:creator>
  <cp:lastModifiedBy>Sean Lane</cp:lastModifiedBy>
  <cp:revision>21</cp:revision>
  <dcterms:created xsi:type="dcterms:W3CDTF">2012-07-16T13:42:49Z</dcterms:created>
  <dcterms:modified xsi:type="dcterms:W3CDTF">2012-07-17T05:11:28Z</dcterms:modified>
</cp:coreProperties>
</file>