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2" r:id="rId12"/>
    <p:sldId id="287" r:id="rId13"/>
    <p:sldId id="288" r:id="rId14"/>
    <p:sldId id="289" r:id="rId15"/>
    <p:sldId id="290" r:id="rId16"/>
    <p:sldId id="285" r:id="rId17"/>
    <p:sldId id="291" r:id="rId18"/>
    <p:sldId id="292" r:id="rId19"/>
    <p:sldId id="286" r:id="rId20"/>
    <p:sldId id="266" r:id="rId21"/>
    <p:sldId id="267" r:id="rId22"/>
    <p:sldId id="294" r:id="rId23"/>
    <p:sldId id="295" r:id="rId24"/>
    <p:sldId id="274" r:id="rId25"/>
    <p:sldId id="296" r:id="rId26"/>
    <p:sldId id="297" r:id="rId27"/>
    <p:sldId id="298" r:id="rId28"/>
    <p:sldId id="299" r:id="rId29"/>
    <p:sldId id="268" r:id="rId30"/>
    <p:sldId id="270" r:id="rId31"/>
    <p:sldId id="272" r:id="rId32"/>
    <p:sldId id="275" r:id="rId33"/>
    <p:sldId id="276" r:id="rId34"/>
    <p:sldId id="277" r:id="rId35"/>
    <p:sldId id="278" r:id="rId36"/>
    <p:sldId id="279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4FA6E-8D83-314A-BF3C-06311C220A39}" type="datetimeFigureOut">
              <a:rPr lang="en-US" smtClean="0"/>
              <a:t>7/17/12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20E86-4F86-7443-84EE-01F291F0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7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20E86-4F86-7443-84EE-01F291F04D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0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20E86-4F86-7443-84EE-01F291F04D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451-AB67-E440-8833-90FB04F66B6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15FD-0593-FD4A-A23E-E463C9AC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451-AB67-E440-8833-90FB04F66B6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15FD-0593-FD4A-A23E-E463C9AC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451-AB67-E440-8833-90FB04F66B6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15FD-0593-FD4A-A23E-E463C9AC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5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451-AB67-E440-8833-90FB04F66B6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15FD-0593-FD4A-A23E-E463C9AC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451-AB67-E440-8833-90FB04F66B6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15FD-0593-FD4A-A23E-E463C9AC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7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451-AB67-E440-8833-90FB04F66B6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15FD-0593-FD4A-A23E-E463C9AC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3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451-AB67-E440-8833-90FB04F66B6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15FD-0593-FD4A-A23E-E463C9AC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451-AB67-E440-8833-90FB04F66B6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15FD-0593-FD4A-A23E-E463C9AC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451-AB67-E440-8833-90FB04F66B6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15FD-0593-FD4A-A23E-E463C9AC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1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451-AB67-E440-8833-90FB04F66B6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15FD-0593-FD4A-A23E-E463C9AC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6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451-AB67-E440-8833-90FB04F66B6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15FD-0593-FD4A-A23E-E463C9AC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3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FA451-AB67-E440-8833-90FB04F66B6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15FD-0593-FD4A-A23E-E463C9AC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7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3.jpeg"/><Relationship Id="rId5" Type="http://schemas.openxmlformats.org/officeDocument/2006/relationships/image" Target="../media/image12.jpe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3.jpeg"/><Relationship Id="rId5" Type="http://schemas.openxmlformats.org/officeDocument/2006/relationships/image" Target="../media/image12.jpe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3.jpeg"/><Relationship Id="rId5" Type="http://schemas.openxmlformats.org/officeDocument/2006/relationships/image" Target="../media/image12.jpe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3.jpeg"/><Relationship Id="rId5" Type="http://schemas.openxmlformats.org/officeDocument/2006/relationships/image" Target="../media/image12.jpe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FA Final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1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xmlns:p14="http://schemas.microsoft.com/office/powerpoint/2010/main" spd="slow" advClick="0" advTm="1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16 at 3.52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t="20157" r="65440" b="54712"/>
          <a:stretch/>
        </p:blipFill>
        <p:spPr>
          <a:xfrm>
            <a:off x="3711366" y="4861145"/>
            <a:ext cx="1832511" cy="187166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39860" y="3477188"/>
            <a:ext cx="6667503" cy="1254810"/>
            <a:chOff x="1239861" y="3341125"/>
            <a:chExt cx="6667503" cy="1254810"/>
          </a:xfrm>
        </p:grpSpPr>
        <p:sp>
          <p:nvSpPr>
            <p:cNvPr id="19" name="Trapezoid 18"/>
            <p:cNvSpPr/>
            <p:nvPr/>
          </p:nvSpPr>
          <p:spPr>
            <a:xfrm rot="10800000">
              <a:off x="1345051" y="3598135"/>
              <a:ext cx="6562313" cy="997800"/>
            </a:xfrm>
            <a:prstGeom prst="trapezoid">
              <a:avLst>
                <a:gd name="adj" fmla="val 2688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239861" y="3341125"/>
              <a:ext cx="6667502" cy="43842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289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16 at 3.52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t="20157" r="65440" b="54712"/>
          <a:stretch/>
        </p:blipFill>
        <p:spPr>
          <a:xfrm>
            <a:off x="3711366" y="4861145"/>
            <a:ext cx="1832511" cy="1871662"/>
          </a:xfrm>
          <a:prstGeom prst="rect">
            <a:avLst/>
          </a:prstGeom>
        </p:spPr>
      </p:pic>
      <p:pic>
        <p:nvPicPr>
          <p:cNvPr id="6" name="Picture 5" descr="Facebook_ico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9" y="239056"/>
            <a:ext cx="1352816" cy="135281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39860" y="3477188"/>
            <a:ext cx="6667503" cy="1254810"/>
            <a:chOff x="1239861" y="3341125"/>
            <a:chExt cx="6667503" cy="1254810"/>
          </a:xfrm>
        </p:grpSpPr>
        <p:sp>
          <p:nvSpPr>
            <p:cNvPr id="10" name="Trapezoid 9"/>
            <p:cNvSpPr/>
            <p:nvPr/>
          </p:nvSpPr>
          <p:spPr>
            <a:xfrm rot="10800000">
              <a:off x="1345051" y="3598135"/>
              <a:ext cx="6562313" cy="997800"/>
            </a:xfrm>
            <a:prstGeom prst="trapezoid">
              <a:avLst>
                <a:gd name="adj" fmla="val 2688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39861" y="3341125"/>
              <a:ext cx="6667502" cy="43842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661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"/>
    </mc:Choice>
    <mc:Fallback>
      <p:transition xmlns:p14="http://schemas.microsoft.com/office/powerpoint/2010/main" spd="slow" advClick="0" advTm="6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16 at 3.52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t="20157" r="65440" b="54712"/>
          <a:stretch/>
        </p:blipFill>
        <p:spPr>
          <a:xfrm>
            <a:off x="3711366" y="4861145"/>
            <a:ext cx="1832511" cy="1871662"/>
          </a:xfrm>
          <a:prstGeom prst="rect">
            <a:avLst/>
          </a:prstGeom>
        </p:spPr>
      </p:pic>
      <p:pic>
        <p:nvPicPr>
          <p:cNvPr id="6" name="Picture 5" descr="Facebook_ico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9" y="239056"/>
            <a:ext cx="1352816" cy="135281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39860" y="3477188"/>
            <a:ext cx="6667503" cy="1254810"/>
            <a:chOff x="1239861" y="3341125"/>
            <a:chExt cx="6667503" cy="1254810"/>
          </a:xfrm>
        </p:grpSpPr>
        <p:sp>
          <p:nvSpPr>
            <p:cNvPr id="10" name="Trapezoid 9"/>
            <p:cNvSpPr/>
            <p:nvPr/>
          </p:nvSpPr>
          <p:spPr>
            <a:xfrm rot="10800000">
              <a:off x="1345051" y="3598135"/>
              <a:ext cx="6562313" cy="997800"/>
            </a:xfrm>
            <a:prstGeom prst="trapezoid">
              <a:avLst>
                <a:gd name="adj" fmla="val 2688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39861" y="3341125"/>
              <a:ext cx="6667502" cy="43842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dmin_Twitt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41" y="229769"/>
            <a:ext cx="1338788" cy="13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"/>
    </mc:Choice>
    <mc:Fallback>
      <p:transition xmlns:p14="http://schemas.microsoft.com/office/powerpoint/2010/main" spd="slow" advClick="0" advTm="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16 at 3.52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t="20157" r="65440" b="54712"/>
          <a:stretch/>
        </p:blipFill>
        <p:spPr>
          <a:xfrm>
            <a:off x="3711366" y="4861145"/>
            <a:ext cx="1832511" cy="1871662"/>
          </a:xfrm>
          <a:prstGeom prst="rect">
            <a:avLst/>
          </a:prstGeom>
        </p:spPr>
      </p:pic>
      <p:pic>
        <p:nvPicPr>
          <p:cNvPr id="6" name="Picture 5" descr="Facebook_ico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9" y="239056"/>
            <a:ext cx="1352816" cy="135281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39860" y="3477188"/>
            <a:ext cx="6667503" cy="1254810"/>
            <a:chOff x="1239861" y="3341125"/>
            <a:chExt cx="6667503" cy="1254810"/>
          </a:xfrm>
        </p:grpSpPr>
        <p:sp>
          <p:nvSpPr>
            <p:cNvPr id="10" name="Trapezoid 9"/>
            <p:cNvSpPr/>
            <p:nvPr/>
          </p:nvSpPr>
          <p:spPr>
            <a:xfrm rot="10800000">
              <a:off x="1345051" y="3598135"/>
              <a:ext cx="6562313" cy="997800"/>
            </a:xfrm>
            <a:prstGeom prst="trapezoid">
              <a:avLst>
                <a:gd name="adj" fmla="val 2688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39861" y="3341125"/>
              <a:ext cx="6667502" cy="43842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dmin_Twitt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41" y="229769"/>
            <a:ext cx="1338788" cy="1362103"/>
          </a:xfrm>
          <a:prstGeom prst="rect">
            <a:avLst/>
          </a:prstGeom>
        </p:spPr>
      </p:pic>
      <p:pic>
        <p:nvPicPr>
          <p:cNvPr id="8" name="Picture 7" descr="Blogger_logo_glossy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72" y="342731"/>
            <a:ext cx="1249141" cy="12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9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"/>
    </mc:Choice>
    <mc:Fallback>
      <p:transition xmlns:p14="http://schemas.microsoft.com/office/powerpoint/2010/main" spd="slow" advClick="0" advTm="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16 at 3.52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t="20157" r="65440" b="54712"/>
          <a:stretch/>
        </p:blipFill>
        <p:spPr>
          <a:xfrm>
            <a:off x="3711366" y="4861145"/>
            <a:ext cx="1832511" cy="1871662"/>
          </a:xfrm>
          <a:prstGeom prst="rect">
            <a:avLst/>
          </a:prstGeom>
        </p:spPr>
      </p:pic>
      <p:pic>
        <p:nvPicPr>
          <p:cNvPr id="6" name="Picture 5" descr="Facebook_ico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9" y="239056"/>
            <a:ext cx="1352816" cy="135281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39860" y="3477188"/>
            <a:ext cx="6667503" cy="1254810"/>
            <a:chOff x="1239861" y="3341125"/>
            <a:chExt cx="6667503" cy="1254810"/>
          </a:xfrm>
        </p:grpSpPr>
        <p:sp>
          <p:nvSpPr>
            <p:cNvPr id="10" name="Trapezoid 9"/>
            <p:cNvSpPr/>
            <p:nvPr/>
          </p:nvSpPr>
          <p:spPr>
            <a:xfrm rot="10800000">
              <a:off x="1345051" y="3598135"/>
              <a:ext cx="6562313" cy="997800"/>
            </a:xfrm>
            <a:prstGeom prst="trapezoid">
              <a:avLst>
                <a:gd name="adj" fmla="val 2688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39861" y="3341125"/>
              <a:ext cx="6667502" cy="43842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dmin_Twitt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41" y="229769"/>
            <a:ext cx="1338788" cy="1362103"/>
          </a:xfrm>
          <a:prstGeom prst="rect">
            <a:avLst/>
          </a:prstGeom>
        </p:spPr>
      </p:pic>
      <p:pic>
        <p:nvPicPr>
          <p:cNvPr id="8" name="Picture 7" descr="Blogger_logo_glossy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72" y="342731"/>
            <a:ext cx="1249141" cy="1249141"/>
          </a:xfrm>
          <a:prstGeom prst="rect">
            <a:avLst/>
          </a:prstGeom>
        </p:spPr>
      </p:pic>
      <p:pic>
        <p:nvPicPr>
          <p:cNvPr id="9" name="Picture 8" descr="meetup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37" y="1771060"/>
            <a:ext cx="1759314" cy="119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7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"/>
    </mc:Choice>
    <mc:Fallback>
      <p:transition xmlns:p14="http://schemas.microsoft.com/office/powerpoint/2010/main" spd="slow" advClick="0" advTm="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16 at 3.52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t="20157" r="65440" b="54712"/>
          <a:stretch/>
        </p:blipFill>
        <p:spPr>
          <a:xfrm>
            <a:off x="3711366" y="4861145"/>
            <a:ext cx="1832511" cy="1871662"/>
          </a:xfrm>
          <a:prstGeom prst="rect">
            <a:avLst/>
          </a:prstGeom>
        </p:spPr>
      </p:pic>
      <p:pic>
        <p:nvPicPr>
          <p:cNvPr id="6" name="Picture 5" descr="Facebook_ico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9" y="239056"/>
            <a:ext cx="1352816" cy="135281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39860" y="3477188"/>
            <a:ext cx="6667503" cy="1254810"/>
            <a:chOff x="1239861" y="3341125"/>
            <a:chExt cx="6667503" cy="1254810"/>
          </a:xfrm>
        </p:grpSpPr>
        <p:sp>
          <p:nvSpPr>
            <p:cNvPr id="10" name="Trapezoid 9"/>
            <p:cNvSpPr/>
            <p:nvPr/>
          </p:nvSpPr>
          <p:spPr>
            <a:xfrm rot="10800000">
              <a:off x="1345051" y="3598135"/>
              <a:ext cx="6562313" cy="997800"/>
            </a:xfrm>
            <a:prstGeom prst="trapezoid">
              <a:avLst>
                <a:gd name="adj" fmla="val 2688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39861" y="3341125"/>
              <a:ext cx="6667502" cy="43842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dmin_Twitt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41" y="229769"/>
            <a:ext cx="1338788" cy="1362103"/>
          </a:xfrm>
          <a:prstGeom prst="rect">
            <a:avLst/>
          </a:prstGeom>
        </p:spPr>
      </p:pic>
      <p:pic>
        <p:nvPicPr>
          <p:cNvPr id="8" name="Picture 7" descr="Blogger_logo_glossy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72" y="342731"/>
            <a:ext cx="1249141" cy="1249141"/>
          </a:xfrm>
          <a:prstGeom prst="rect">
            <a:avLst/>
          </a:prstGeom>
        </p:spPr>
      </p:pic>
      <p:pic>
        <p:nvPicPr>
          <p:cNvPr id="9" name="Picture 8" descr="meetup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37" y="1771060"/>
            <a:ext cx="1759314" cy="1194104"/>
          </a:xfrm>
          <a:prstGeom prst="rect">
            <a:avLst/>
          </a:prstGeom>
        </p:spPr>
      </p:pic>
      <p:pic>
        <p:nvPicPr>
          <p:cNvPr id="13" name="Picture 12" descr="firstgiving_bt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65" y="1860264"/>
            <a:ext cx="3835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4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xmlns:p14="http://schemas.microsoft.com/office/powerpoint/2010/main" spd="slow" advClick="0" advTm="4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16 at 3.52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t="20157" r="65440" b="54712"/>
          <a:stretch/>
        </p:blipFill>
        <p:spPr>
          <a:xfrm>
            <a:off x="3711366" y="4861145"/>
            <a:ext cx="1832511" cy="1871662"/>
          </a:xfrm>
          <a:prstGeom prst="rect">
            <a:avLst/>
          </a:prstGeom>
        </p:spPr>
      </p:pic>
      <p:pic>
        <p:nvPicPr>
          <p:cNvPr id="4" name="Picture 3" descr="Blogger_logo_gloss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72" y="342731"/>
            <a:ext cx="1249141" cy="1249141"/>
          </a:xfrm>
          <a:prstGeom prst="rect">
            <a:avLst/>
          </a:prstGeom>
        </p:spPr>
      </p:pic>
      <p:pic>
        <p:nvPicPr>
          <p:cNvPr id="5" name="Picture 4" descr="Admin_Twitt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41" y="229769"/>
            <a:ext cx="1338788" cy="1362103"/>
          </a:xfrm>
          <a:prstGeom prst="rect">
            <a:avLst/>
          </a:prstGeom>
        </p:spPr>
      </p:pic>
      <p:pic>
        <p:nvPicPr>
          <p:cNvPr id="6" name="Picture 5" descr="Facebook_ico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9" y="239056"/>
            <a:ext cx="1352816" cy="1352816"/>
          </a:xfrm>
          <a:prstGeom prst="rect">
            <a:avLst/>
          </a:prstGeom>
        </p:spPr>
      </p:pic>
      <p:pic>
        <p:nvPicPr>
          <p:cNvPr id="7" name="Picture 6" descr="meetup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37" y="1771060"/>
            <a:ext cx="1759314" cy="1194104"/>
          </a:xfrm>
          <a:prstGeom prst="rect">
            <a:avLst/>
          </a:prstGeom>
        </p:spPr>
      </p:pic>
      <p:pic>
        <p:nvPicPr>
          <p:cNvPr id="8" name="Picture 7" descr="firstgiving_bt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65" y="1860264"/>
            <a:ext cx="3835400" cy="11049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39860" y="3477188"/>
            <a:ext cx="6667503" cy="1254810"/>
            <a:chOff x="1239861" y="3341125"/>
            <a:chExt cx="6667503" cy="1254810"/>
          </a:xfrm>
        </p:grpSpPr>
        <p:sp>
          <p:nvSpPr>
            <p:cNvPr id="10" name="Trapezoid 9"/>
            <p:cNvSpPr/>
            <p:nvPr/>
          </p:nvSpPr>
          <p:spPr>
            <a:xfrm rot="10800000">
              <a:off x="1345051" y="3598135"/>
              <a:ext cx="6562313" cy="997800"/>
            </a:xfrm>
            <a:prstGeom prst="trapezoid">
              <a:avLst>
                <a:gd name="adj" fmla="val 2688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39861" y="3341125"/>
              <a:ext cx="6667502" cy="43842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33402" y="2901153"/>
            <a:ext cx="2255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communities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6629" y="2901153"/>
            <a:ext cx="2255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causes</a:t>
            </a:r>
            <a:endParaRPr lang="en-US" sz="3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5742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"/>
    </mc:Choice>
    <mc:Fallback>
      <p:transition xmlns:p14="http://schemas.microsoft.com/office/powerpoint/2010/main" spd="slow" advClick="0" advTm="2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16 at 3.52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t="20157" r="65440" b="54712"/>
          <a:stretch/>
        </p:blipFill>
        <p:spPr>
          <a:xfrm>
            <a:off x="3711366" y="4861145"/>
            <a:ext cx="1832511" cy="1871662"/>
          </a:xfrm>
          <a:prstGeom prst="rect">
            <a:avLst/>
          </a:prstGeom>
        </p:spPr>
      </p:pic>
      <p:pic>
        <p:nvPicPr>
          <p:cNvPr id="4" name="Picture 3" descr="Blogger_logo_gloss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72" y="342731"/>
            <a:ext cx="1249141" cy="1249141"/>
          </a:xfrm>
          <a:prstGeom prst="rect">
            <a:avLst/>
          </a:prstGeom>
        </p:spPr>
      </p:pic>
      <p:pic>
        <p:nvPicPr>
          <p:cNvPr id="5" name="Picture 4" descr="Admin_Twitt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41" y="229769"/>
            <a:ext cx="1338788" cy="1362103"/>
          </a:xfrm>
          <a:prstGeom prst="rect">
            <a:avLst/>
          </a:prstGeom>
        </p:spPr>
      </p:pic>
      <p:pic>
        <p:nvPicPr>
          <p:cNvPr id="6" name="Picture 5" descr="Facebook_ico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9" y="239056"/>
            <a:ext cx="1352816" cy="1352816"/>
          </a:xfrm>
          <a:prstGeom prst="rect">
            <a:avLst/>
          </a:prstGeom>
        </p:spPr>
      </p:pic>
      <p:pic>
        <p:nvPicPr>
          <p:cNvPr id="7" name="Picture 6" descr="meetup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37" y="1771060"/>
            <a:ext cx="1759314" cy="1194104"/>
          </a:xfrm>
          <a:prstGeom prst="rect">
            <a:avLst/>
          </a:prstGeom>
        </p:spPr>
      </p:pic>
      <p:pic>
        <p:nvPicPr>
          <p:cNvPr id="8" name="Picture 7" descr="firstgiving_bt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65" y="1860264"/>
            <a:ext cx="3835400" cy="11049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39860" y="3477188"/>
            <a:ext cx="6667503" cy="1254810"/>
            <a:chOff x="1239861" y="3341125"/>
            <a:chExt cx="6667503" cy="1254810"/>
          </a:xfrm>
        </p:grpSpPr>
        <p:sp>
          <p:nvSpPr>
            <p:cNvPr id="10" name="Trapezoid 9"/>
            <p:cNvSpPr/>
            <p:nvPr/>
          </p:nvSpPr>
          <p:spPr>
            <a:xfrm rot="10800000">
              <a:off x="1345051" y="3598135"/>
              <a:ext cx="6562313" cy="997800"/>
            </a:xfrm>
            <a:prstGeom prst="trapezoid">
              <a:avLst>
                <a:gd name="adj" fmla="val 2688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39861" y="3341125"/>
              <a:ext cx="6667502" cy="43842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33402" y="2901153"/>
            <a:ext cx="2255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communities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6629" y="2901153"/>
            <a:ext cx="2255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causes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736" y="1760696"/>
            <a:ext cx="1297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# of likes</a:t>
            </a:r>
            <a:endParaRPr lang="en-US" sz="3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7298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"/>
    </mc:Choice>
    <mc:Fallback>
      <p:transition xmlns:p14="http://schemas.microsoft.com/office/powerpoint/2010/main" spd="slow" advClick="0" advTm="1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16 at 3.52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t="20157" r="65440" b="54712"/>
          <a:stretch/>
        </p:blipFill>
        <p:spPr>
          <a:xfrm>
            <a:off x="3711366" y="4861145"/>
            <a:ext cx="1832511" cy="1871662"/>
          </a:xfrm>
          <a:prstGeom prst="rect">
            <a:avLst/>
          </a:prstGeom>
        </p:spPr>
      </p:pic>
      <p:pic>
        <p:nvPicPr>
          <p:cNvPr id="4" name="Picture 3" descr="Blogger_logo_gloss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72" y="342731"/>
            <a:ext cx="1249141" cy="1249141"/>
          </a:xfrm>
          <a:prstGeom prst="rect">
            <a:avLst/>
          </a:prstGeom>
        </p:spPr>
      </p:pic>
      <p:pic>
        <p:nvPicPr>
          <p:cNvPr id="5" name="Picture 4" descr="Admin_Twitt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41" y="229769"/>
            <a:ext cx="1338788" cy="1362103"/>
          </a:xfrm>
          <a:prstGeom prst="rect">
            <a:avLst/>
          </a:prstGeom>
        </p:spPr>
      </p:pic>
      <p:pic>
        <p:nvPicPr>
          <p:cNvPr id="6" name="Picture 5" descr="Facebook_ico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9" y="239056"/>
            <a:ext cx="1352816" cy="1352816"/>
          </a:xfrm>
          <a:prstGeom prst="rect">
            <a:avLst/>
          </a:prstGeom>
        </p:spPr>
      </p:pic>
      <p:pic>
        <p:nvPicPr>
          <p:cNvPr id="7" name="Picture 6" descr="meetup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37" y="1771060"/>
            <a:ext cx="1759314" cy="1194104"/>
          </a:xfrm>
          <a:prstGeom prst="rect">
            <a:avLst/>
          </a:prstGeom>
        </p:spPr>
      </p:pic>
      <p:pic>
        <p:nvPicPr>
          <p:cNvPr id="8" name="Picture 7" descr="firstgiving_bt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65" y="1860264"/>
            <a:ext cx="3835400" cy="11049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39860" y="3477188"/>
            <a:ext cx="6667503" cy="1254810"/>
            <a:chOff x="1239861" y="3341125"/>
            <a:chExt cx="6667503" cy="1254810"/>
          </a:xfrm>
        </p:grpSpPr>
        <p:sp>
          <p:nvSpPr>
            <p:cNvPr id="10" name="Trapezoid 9"/>
            <p:cNvSpPr/>
            <p:nvPr/>
          </p:nvSpPr>
          <p:spPr>
            <a:xfrm rot="10800000">
              <a:off x="1345051" y="3598135"/>
              <a:ext cx="6562313" cy="997800"/>
            </a:xfrm>
            <a:prstGeom prst="trapezoid">
              <a:avLst>
                <a:gd name="adj" fmla="val 2688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39861" y="3341125"/>
              <a:ext cx="6667502" cy="43842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33402" y="2901153"/>
            <a:ext cx="2255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communities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6629" y="2901153"/>
            <a:ext cx="2255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causes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736" y="1760696"/>
            <a:ext cx="1297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# of likes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1325" y="707331"/>
            <a:ext cx="1748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# of followers</a:t>
            </a:r>
            <a:endParaRPr lang="en-US" sz="3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040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16 at 3.52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t="20157" r="65440" b="54712"/>
          <a:stretch/>
        </p:blipFill>
        <p:spPr>
          <a:xfrm>
            <a:off x="3711366" y="4861145"/>
            <a:ext cx="1832511" cy="1871662"/>
          </a:xfrm>
          <a:prstGeom prst="rect">
            <a:avLst/>
          </a:prstGeom>
        </p:spPr>
      </p:pic>
      <p:pic>
        <p:nvPicPr>
          <p:cNvPr id="4" name="Picture 3" descr="Blogger_logo_gloss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72" y="342731"/>
            <a:ext cx="1249141" cy="1249141"/>
          </a:xfrm>
          <a:prstGeom prst="rect">
            <a:avLst/>
          </a:prstGeom>
        </p:spPr>
      </p:pic>
      <p:pic>
        <p:nvPicPr>
          <p:cNvPr id="5" name="Picture 4" descr="Admin_Twitt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41" y="229769"/>
            <a:ext cx="1338788" cy="1362103"/>
          </a:xfrm>
          <a:prstGeom prst="rect">
            <a:avLst/>
          </a:prstGeom>
        </p:spPr>
      </p:pic>
      <p:pic>
        <p:nvPicPr>
          <p:cNvPr id="6" name="Picture 5" descr="Facebook_ico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9" y="239056"/>
            <a:ext cx="1352816" cy="1352816"/>
          </a:xfrm>
          <a:prstGeom prst="rect">
            <a:avLst/>
          </a:prstGeom>
        </p:spPr>
      </p:pic>
      <p:pic>
        <p:nvPicPr>
          <p:cNvPr id="7" name="Picture 6" descr="meetup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37" y="1771060"/>
            <a:ext cx="1759314" cy="1194104"/>
          </a:xfrm>
          <a:prstGeom prst="rect">
            <a:avLst/>
          </a:prstGeom>
        </p:spPr>
      </p:pic>
      <p:pic>
        <p:nvPicPr>
          <p:cNvPr id="8" name="Picture 7" descr="firstgiving_bt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65" y="1860264"/>
            <a:ext cx="3835400" cy="11049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39860" y="3477188"/>
            <a:ext cx="6667503" cy="1254810"/>
            <a:chOff x="1239861" y="3341125"/>
            <a:chExt cx="6667503" cy="1254810"/>
          </a:xfrm>
        </p:grpSpPr>
        <p:sp>
          <p:nvSpPr>
            <p:cNvPr id="10" name="Trapezoid 9"/>
            <p:cNvSpPr/>
            <p:nvPr/>
          </p:nvSpPr>
          <p:spPr>
            <a:xfrm rot="10800000">
              <a:off x="1345051" y="3598135"/>
              <a:ext cx="6562313" cy="997800"/>
            </a:xfrm>
            <a:prstGeom prst="trapezoid">
              <a:avLst>
                <a:gd name="adj" fmla="val 2688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39861" y="3341125"/>
              <a:ext cx="6667502" cy="43842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2736" y="1760696"/>
            <a:ext cx="1297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# of likes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1325" y="707331"/>
            <a:ext cx="1748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# of followers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2949" y="827415"/>
            <a:ext cx="1915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# of comments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3402" y="2901153"/>
            <a:ext cx="2255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communities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6629" y="2901153"/>
            <a:ext cx="2255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causes</a:t>
            </a:r>
            <a:endParaRPr lang="en-US" sz="3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5742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Spuzzle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8" y="153491"/>
            <a:ext cx="6628919" cy="662891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05856" y="3669519"/>
            <a:ext cx="2098843" cy="1142703"/>
            <a:chOff x="4384885" y="3580349"/>
            <a:chExt cx="2026119" cy="1103109"/>
          </a:xfrm>
        </p:grpSpPr>
        <p:pic>
          <p:nvPicPr>
            <p:cNvPr id="6" name="Picture 5" descr="mypiec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885" y="3580349"/>
              <a:ext cx="2026119" cy="11031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85947" y="3720651"/>
              <a:ext cx="997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ill Sans"/>
                  <a:cs typeface="Gill Sans"/>
                </a:rPr>
                <a:t>me</a:t>
              </a:r>
              <a:endPara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94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cel-Ic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2" y="2267732"/>
            <a:ext cx="1219200" cy="1600200"/>
          </a:xfrm>
          <a:prstGeom prst="rect">
            <a:avLst/>
          </a:prstGeom>
        </p:spPr>
      </p:pic>
      <p:pic>
        <p:nvPicPr>
          <p:cNvPr id="4" name="Picture 3" descr="SeanPenni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22" y="2267732"/>
            <a:ext cx="1347126" cy="182258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901384" y="2645687"/>
            <a:ext cx="1345706" cy="1071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274407" y="2645687"/>
            <a:ext cx="1345706" cy="1071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66340" y="2650055"/>
            <a:ext cx="2162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Gill Sans"/>
                <a:cs typeface="Gill Sans"/>
              </a:rPr>
              <a:t>PRIORITIZE</a:t>
            </a:r>
            <a:endParaRPr lang="en-US" sz="3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789" y="3211629"/>
            <a:ext cx="2585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LEAD SCORES</a:t>
            </a:r>
            <a:endParaRPr lang="en-US" sz="3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4289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06" y="529138"/>
            <a:ext cx="6622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what’s a lead score? </a:t>
            </a:r>
            <a:endParaRPr lang="en-US" sz="3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4289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"/>
    </mc:Choice>
    <mc:Fallback>
      <p:transition xmlns:p14="http://schemas.microsoft.com/office/powerpoint/2010/main" spd="slow" advClick="0" advTm="1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06" y="529138"/>
            <a:ext cx="6622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what’s a lead score?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0674" y="1513040"/>
            <a:ext cx="937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data  </a:t>
            </a:r>
            <a:endParaRPr lang="en-US" sz="3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2310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"/>
    </mc:Choice>
    <mc:Fallback>
      <p:transition xmlns:p14="http://schemas.microsoft.com/office/powerpoint/2010/main" spd="slow" advClick="0" advTm="7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06" y="529138"/>
            <a:ext cx="6622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what’s a lead score?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0674" y="1513040"/>
            <a:ext cx="937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data 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2532" y="1513040"/>
            <a:ext cx="270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+ algorithms</a:t>
            </a:r>
            <a:endParaRPr lang="en-US" sz="3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2040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06" y="529138"/>
            <a:ext cx="6622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what’s a lead score?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0674" y="1513040"/>
            <a:ext cx="937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data 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2532" y="1513040"/>
            <a:ext cx="270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+ algorithms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331" y="1513040"/>
            <a:ext cx="270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= lead score</a:t>
            </a:r>
            <a:endParaRPr lang="en-US" sz="3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7756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"/>
    </mc:Choice>
    <mc:Fallback>
      <p:transition xmlns:p14="http://schemas.microsoft.com/office/powerpoint/2010/main" spd="slow" advClick="0" advTm="1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06" y="529138"/>
            <a:ext cx="6622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what’s a lead score?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0674" y="1513040"/>
            <a:ext cx="937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data 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2532" y="1513040"/>
            <a:ext cx="270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+ algorithms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3503" y="2592018"/>
            <a:ext cx="270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(thanks </a:t>
            </a:r>
            <a:r>
              <a:rPr lang="en-US" sz="3000" dirty="0" err="1" smtClean="0">
                <a:latin typeface="Gill Sans"/>
                <a:cs typeface="Gill Sans"/>
              </a:rPr>
              <a:t>kathy</a:t>
            </a:r>
            <a:r>
              <a:rPr lang="en-US" sz="3000" dirty="0" smtClean="0">
                <a:latin typeface="Gill Sans"/>
                <a:cs typeface="Gill Sans"/>
              </a:rPr>
              <a:t>!)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331" y="1513040"/>
            <a:ext cx="270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= lead score</a:t>
            </a:r>
            <a:endParaRPr lang="en-US" sz="3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5718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"/>
    </mc:Choice>
    <mc:Fallback>
      <p:transition xmlns:p14="http://schemas.microsoft.com/office/powerpoint/2010/main" spd="slow" advClick="0" advTm="1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06" y="529138"/>
            <a:ext cx="6622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what’s a lead score?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0674" y="1513040"/>
            <a:ext cx="937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data 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2532" y="1513040"/>
            <a:ext cx="270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+ algorithms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331" y="1513040"/>
            <a:ext cx="270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= lead score</a:t>
            </a:r>
            <a:endParaRPr lang="en-US" sz="3000" dirty="0">
              <a:latin typeface="Gill Sans"/>
              <a:cs typeface="Gill Sans"/>
            </a:endParaRPr>
          </a:p>
        </p:txBody>
      </p:sp>
      <p:pic>
        <p:nvPicPr>
          <p:cNvPr id="10" name="Picture 9" descr="Facebook_ic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40" y="2582380"/>
            <a:ext cx="1030874" cy="10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3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06" y="529138"/>
            <a:ext cx="6622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what’s a lead score?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0674" y="1513040"/>
            <a:ext cx="937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data 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2532" y="1513040"/>
            <a:ext cx="270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+ algorithms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331" y="1513040"/>
            <a:ext cx="270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= lead score</a:t>
            </a:r>
            <a:endParaRPr lang="en-US" sz="3000" dirty="0">
              <a:latin typeface="Gill Sans"/>
              <a:cs typeface="Gill Sans"/>
            </a:endParaRPr>
          </a:p>
        </p:txBody>
      </p:sp>
      <p:pic>
        <p:nvPicPr>
          <p:cNvPr id="10" name="Picture 9" descr="Facebook_ico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40" y="2582380"/>
            <a:ext cx="1030874" cy="1030874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143174"/>
              </p:ext>
            </p:extLst>
          </p:nvPr>
        </p:nvGraphicFramePr>
        <p:xfrm>
          <a:off x="63805" y="3994411"/>
          <a:ext cx="8959235" cy="47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4" imgW="7200900" imgH="381000" progId="Word.Document.12">
                  <p:embed/>
                </p:oleObj>
              </mc:Choice>
              <mc:Fallback>
                <p:oleObj name="Document" r:id="rId4" imgW="72009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05" y="3994411"/>
                        <a:ext cx="8959235" cy="474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51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06" y="529138"/>
            <a:ext cx="6622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what’s a lead score?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0674" y="1513040"/>
            <a:ext cx="937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data 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2532" y="1513040"/>
            <a:ext cx="270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+ algorithms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331" y="1513040"/>
            <a:ext cx="270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"/>
                <a:cs typeface="Gill Sans"/>
              </a:rPr>
              <a:t>= lead score</a:t>
            </a:r>
            <a:endParaRPr lang="en-US" sz="3000" dirty="0">
              <a:latin typeface="Gill Sans"/>
              <a:cs typeface="Gill Sans"/>
            </a:endParaRPr>
          </a:p>
        </p:txBody>
      </p:sp>
      <p:pic>
        <p:nvPicPr>
          <p:cNvPr id="10" name="Picture 9" descr="Facebook_ico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40" y="2582380"/>
            <a:ext cx="1030874" cy="1030874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348157"/>
              </p:ext>
            </p:extLst>
          </p:nvPr>
        </p:nvGraphicFramePr>
        <p:xfrm>
          <a:off x="63805" y="3994411"/>
          <a:ext cx="8959235" cy="47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4" imgW="7200900" imgH="381000" progId="Word.Document.12">
                  <p:embed/>
                </p:oleObj>
              </mc:Choice>
              <mc:Fallback>
                <p:oleObj name="Document" r:id="rId4" imgW="72009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05" y="3994411"/>
                        <a:ext cx="8959235" cy="474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>
            <a:off x="4203443" y="4777355"/>
            <a:ext cx="688572" cy="7861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588220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Gill Sans"/>
                <a:cs typeface="Gill Sans"/>
              </a:rPr>
              <a:t>higher = stronger lead</a:t>
            </a:r>
            <a:endParaRPr lang="en-US" sz="3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8500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"/>
    </mc:Choice>
    <mc:Fallback>
      <p:transition xmlns:p14="http://schemas.microsoft.com/office/powerpoint/2010/main" spd="slow" advClick="0" advTm="2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7-17 at 12.46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15108" r="1267" b="3580"/>
          <a:stretch/>
        </p:blipFill>
        <p:spPr>
          <a:xfrm>
            <a:off x="0" y="771025"/>
            <a:ext cx="9011697" cy="48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9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"/>
    </mc:Choice>
    <mc:Fallback>
      <p:transition xmlns:p14="http://schemas.microsoft.com/office/powerpoint/2010/main" spd="slow" advClick="0" advTm="1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7-16 at 9.47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2168"/>
          <a:stretch/>
        </p:blipFill>
        <p:spPr>
          <a:xfrm>
            <a:off x="0" y="-30236"/>
            <a:ext cx="10826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30"/>
    </mc:Choice>
    <mc:Fallback>
      <p:transition xmlns:p14="http://schemas.microsoft.com/office/powerpoint/2010/main" spd="slow" advClick="0" advTm="13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7-17 at 12.46.5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16190" b="3392"/>
          <a:stretch/>
        </p:blipFill>
        <p:spPr>
          <a:xfrm>
            <a:off x="45363" y="876856"/>
            <a:ext cx="9083517" cy="4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"/>
    </mc:Choice>
    <mc:Fallback>
      <p:transition xmlns:p14="http://schemas.microsoft.com/office/powerpoint/2010/main" spd="slow" advClick="0" advTm="1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7-17 at 12.47.0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15925" b="4679"/>
          <a:stretch/>
        </p:blipFill>
        <p:spPr>
          <a:xfrm>
            <a:off x="45356" y="876858"/>
            <a:ext cx="9144000" cy="47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"/>
    </mc:Choice>
    <mc:Fallback>
      <p:transition xmlns:p14="http://schemas.microsoft.com/office/powerpoint/2010/main" spd="slow" advClick="0" advTm="1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7-17 at 12.47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15395" r="1281" b="3128"/>
          <a:stretch/>
        </p:blipFill>
        <p:spPr>
          <a:xfrm>
            <a:off x="0" y="861739"/>
            <a:ext cx="9144000" cy="48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"/>
    </mc:Choice>
    <mc:Fallback>
      <p:transition xmlns:p14="http://schemas.microsoft.com/office/powerpoint/2010/main" spd="slow" advClick="0" advTm="1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7-17 at 12.46.1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15911" r="64152" b="4321"/>
          <a:stretch/>
        </p:blipFill>
        <p:spPr>
          <a:xfrm>
            <a:off x="2479729" y="381207"/>
            <a:ext cx="3749834" cy="597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"/>
    </mc:Choice>
    <mc:Fallback>
      <p:transition xmlns:p14="http://schemas.microsoft.com/office/powerpoint/2010/main" spd="slow" advClick="0" advTm="1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7-17 at 12.46.2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15131" r="63786" b="3922"/>
          <a:stretch/>
        </p:blipFill>
        <p:spPr>
          <a:xfrm>
            <a:off x="2459455" y="348098"/>
            <a:ext cx="3800348" cy="60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"/>
    </mc:Choice>
    <mc:Fallback>
      <p:transition xmlns:p14="http://schemas.microsoft.com/office/powerpoint/2010/main" spd="slow" advClick="0" advTm="1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7-17 at 12.46.2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15395" r="65275" b="3392"/>
          <a:stretch/>
        </p:blipFill>
        <p:spPr>
          <a:xfrm>
            <a:off x="2479736" y="258660"/>
            <a:ext cx="3750814" cy="625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"/>
    </mc:Choice>
    <mc:Fallback>
      <p:transition xmlns:p14="http://schemas.microsoft.com/office/powerpoint/2010/main" spd="slow" advClick="0" advTm="1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7-17 at 12.46.3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6982" r="65771" b="2864"/>
          <a:stretch/>
        </p:blipFill>
        <p:spPr>
          <a:xfrm>
            <a:off x="2525088" y="483784"/>
            <a:ext cx="3689353" cy="614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"/>
    </mc:Choice>
    <mc:Fallback>
      <p:transition xmlns:p14="http://schemas.microsoft.com/office/powerpoint/2010/main" spd="slow" advClick="0" advTm="1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_Twitter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25" y="127268"/>
            <a:ext cx="6637811" cy="6637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9625" y="6286379"/>
            <a:ext cx="6622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Gill Sans"/>
                <a:cs typeface="Gill Sans"/>
              </a:rPr>
              <a:t>thanks!</a:t>
            </a:r>
            <a:endParaRPr lang="en-US" sz="3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1867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7-16 at 9.48.0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2698"/>
          <a:stretch/>
        </p:blipFill>
        <p:spPr>
          <a:xfrm>
            <a:off x="1" y="-1"/>
            <a:ext cx="1084813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1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30"/>
    </mc:Choice>
    <mc:Fallback>
      <p:transition xmlns:p14="http://schemas.microsoft.com/office/powerpoint/2010/main" spd="slow" advClick="0" advTm="13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7-16 at 9.48.0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t="2962"/>
          <a:stretch/>
        </p:blipFill>
        <p:spPr>
          <a:xfrm>
            <a:off x="0" y="0"/>
            <a:ext cx="10896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9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30"/>
    </mc:Choice>
    <mc:Fallback>
      <p:transition xmlns:p14="http://schemas.microsoft.com/office/powerpoint/2010/main" spd="slow" advClick="0" advTm="13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7-16 at 9.48.0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t="2962"/>
          <a:stretch/>
        </p:blipFill>
        <p:spPr>
          <a:xfrm>
            <a:off x="0" y="0"/>
            <a:ext cx="10896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9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30"/>
    </mc:Choice>
    <mc:Fallback>
      <p:transition xmlns:p14="http://schemas.microsoft.com/office/powerpoint/2010/main" spd="slow" advClick="0" advTm="13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7-16 at 9.48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t="2698"/>
          <a:stretch/>
        </p:blipFill>
        <p:spPr>
          <a:xfrm>
            <a:off x="0" y="0"/>
            <a:ext cx="108667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67699" y="54425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9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30"/>
    </mc:Choice>
    <mc:Fallback>
      <p:transition xmlns:p14="http://schemas.microsoft.com/office/powerpoint/2010/main" spd="slow" advClick="0" advTm="13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7-16 at 9.48.1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t="2433"/>
          <a:stretch/>
        </p:blipFill>
        <p:spPr>
          <a:xfrm>
            <a:off x="0" y="0"/>
            <a:ext cx="10837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9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30"/>
    </mc:Choice>
    <mc:Fallback>
      <p:transition xmlns:p14="http://schemas.microsoft.com/office/powerpoint/2010/main" spd="slow" advClick="0" advTm="13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es cal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68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9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117</Words>
  <Application>Microsoft Macintosh PowerPoint</Application>
  <PresentationFormat>On-screen Show (4:3)</PresentationFormat>
  <Paragraphs>48</Paragraphs>
  <Slides>37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Pennino</dc:creator>
  <cp:lastModifiedBy>Sean Pennino</cp:lastModifiedBy>
  <cp:revision>39</cp:revision>
  <dcterms:created xsi:type="dcterms:W3CDTF">2012-07-17T01:06:13Z</dcterms:created>
  <dcterms:modified xsi:type="dcterms:W3CDTF">2012-07-17T08:30:15Z</dcterms:modified>
</cp:coreProperties>
</file>